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7"/>
  </p:notesMasterIdLst>
  <p:sldIdLst>
    <p:sldId id="357" r:id="rId5"/>
    <p:sldId id="298" r:id="rId6"/>
    <p:sldId id="301" r:id="rId7"/>
    <p:sldId id="302" r:id="rId8"/>
    <p:sldId id="303" r:id="rId9"/>
    <p:sldId id="335" r:id="rId10"/>
    <p:sldId id="304" r:id="rId11"/>
    <p:sldId id="341" r:id="rId12"/>
    <p:sldId id="343" r:id="rId13"/>
    <p:sldId id="342" r:id="rId14"/>
    <p:sldId id="359" r:id="rId15"/>
    <p:sldId id="354" r:id="rId16"/>
    <p:sldId id="351" r:id="rId17"/>
    <p:sldId id="347" r:id="rId18"/>
    <p:sldId id="352" r:id="rId19"/>
    <p:sldId id="307" r:id="rId20"/>
    <p:sldId id="336" r:id="rId21"/>
    <p:sldId id="338" r:id="rId22"/>
    <p:sldId id="308" r:id="rId23"/>
    <p:sldId id="339" r:id="rId24"/>
    <p:sldId id="340" r:id="rId25"/>
    <p:sldId id="309" r:id="rId26"/>
    <p:sldId id="311" r:id="rId27"/>
    <p:sldId id="344" r:id="rId28"/>
    <p:sldId id="312" r:id="rId29"/>
    <p:sldId id="313" r:id="rId30"/>
    <p:sldId id="346" r:id="rId31"/>
    <p:sldId id="310" r:id="rId32"/>
    <p:sldId id="345" r:id="rId33"/>
    <p:sldId id="317" r:id="rId34"/>
    <p:sldId id="319" r:id="rId35"/>
    <p:sldId id="323" r:id="rId36"/>
    <p:sldId id="321" r:id="rId37"/>
    <p:sldId id="322" r:id="rId38"/>
    <p:sldId id="324" r:id="rId39"/>
    <p:sldId id="331" r:id="rId40"/>
    <p:sldId id="325" r:id="rId41"/>
    <p:sldId id="326" r:id="rId42"/>
    <p:sldId id="327" r:id="rId43"/>
    <p:sldId id="328" r:id="rId44"/>
    <p:sldId id="329" r:id="rId45"/>
    <p:sldId id="330" r:id="rId46"/>
    <p:sldId id="332" r:id="rId47"/>
    <p:sldId id="333" r:id="rId48"/>
    <p:sldId id="355" r:id="rId49"/>
    <p:sldId id="334" r:id="rId50"/>
    <p:sldId id="348" r:id="rId51"/>
    <p:sldId id="349" r:id="rId52"/>
    <p:sldId id="353" r:id="rId53"/>
    <p:sldId id="350" r:id="rId54"/>
    <p:sldId id="360" r:id="rId55"/>
    <p:sldId id="35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F08F26-4014-5D65-5C1D-096174D25704}" name="Steinberg, Darcy" initials="SD" userId="S::dsteinberg@osteopathic.org::7a9ae3b0-064f-4e3c-9192-182c4457bf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2A6"/>
    <a:srgbClr val="7BA58E"/>
    <a:srgbClr val="84D050"/>
    <a:srgbClr val="2CF45C"/>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AAB45-7D8E-4C0D-98AF-CB09CE734EB2}" v="82" dt="2022-08-09T16:42:32.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3196" autoAdjust="0"/>
  </p:normalViewPr>
  <p:slideViewPr>
    <p:cSldViewPr snapToGrid="0">
      <p:cViewPr varScale="1">
        <p:scale>
          <a:sx n="53" d="100"/>
          <a:sy n="53" d="100"/>
        </p:scale>
        <p:origin x="548" y="48"/>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D5ADD-DA0E-4DEA-A19D-4BC67847B48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9718F30-A277-4957-805C-F8ECDDB0D9B3}">
      <dgm:prSet/>
      <dgm:spPr/>
      <dgm:t>
        <a:bodyPr/>
        <a:lstStyle/>
        <a:p>
          <a:r>
            <a:rPr lang="en-US"/>
            <a:t>Vaccination Reports:</a:t>
          </a:r>
        </a:p>
      </dgm:t>
    </dgm:pt>
    <dgm:pt modelId="{F33144A7-7FBC-4EF2-9BAB-A1459C3E332F}" type="parTrans" cxnId="{17A7FFDF-F548-4EE2-A612-36C44283C922}">
      <dgm:prSet/>
      <dgm:spPr/>
      <dgm:t>
        <a:bodyPr/>
        <a:lstStyle/>
        <a:p>
          <a:endParaRPr lang="en-US"/>
        </a:p>
      </dgm:t>
    </dgm:pt>
    <dgm:pt modelId="{38B0E5E8-51D9-48AD-9EAD-100857574A9D}" type="sibTrans" cxnId="{17A7FFDF-F548-4EE2-A612-36C44283C922}">
      <dgm:prSet/>
      <dgm:spPr/>
      <dgm:t>
        <a:bodyPr/>
        <a:lstStyle/>
        <a:p>
          <a:endParaRPr lang="en-US"/>
        </a:p>
      </dgm:t>
    </dgm:pt>
    <dgm:pt modelId="{F8428EA9-2378-452A-AE05-9B875D1A0F04}">
      <dgm:prSet/>
      <dgm:spPr/>
      <dgm:t>
        <a:bodyPr/>
        <a:lstStyle/>
        <a:p>
          <a:r>
            <a:rPr lang="en-US" dirty="0"/>
            <a:t>Fully Vaccinated: </a:t>
          </a:r>
          <a:r>
            <a:rPr lang="en-US" b="0" i="0" dirty="0"/>
            <a:t>223,035,566</a:t>
          </a:r>
          <a:endParaRPr lang="en-US" dirty="0"/>
        </a:p>
      </dgm:t>
    </dgm:pt>
    <dgm:pt modelId="{AC558655-6255-4637-A08B-6C5F15CEE4C0}" type="parTrans" cxnId="{13897B9A-FF37-4048-A8E5-8FF0A5841E53}">
      <dgm:prSet/>
      <dgm:spPr/>
      <dgm:t>
        <a:bodyPr/>
        <a:lstStyle/>
        <a:p>
          <a:endParaRPr lang="en-US"/>
        </a:p>
      </dgm:t>
    </dgm:pt>
    <dgm:pt modelId="{38309B09-B2B4-44E1-ABF1-DC13FC6AF679}" type="sibTrans" cxnId="{13897B9A-FF37-4048-A8E5-8FF0A5841E53}">
      <dgm:prSet/>
      <dgm:spPr/>
      <dgm:t>
        <a:bodyPr/>
        <a:lstStyle/>
        <a:p>
          <a:endParaRPr lang="en-US"/>
        </a:p>
      </dgm:t>
    </dgm:pt>
    <dgm:pt modelId="{59551904-7595-433E-8DCB-E00CBE29E380}">
      <dgm:prSet/>
      <dgm:spPr/>
      <dgm:t>
        <a:bodyPr/>
        <a:lstStyle/>
        <a:p>
          <a:r>
            <a:rPr lang="en-US" dirty="0"/>
            <a:t>Doses Administered: 604,235,972</a:t>
          </a:r>
        </a:p>
      </dgm:t>
    </dgm:pt>
    <dgm:pt modelId="{07793F67-185C-495C-AB32-A92C08D3EC4E}" type="parTrans" cxnId="{673049BA-3495-4BDA-91FD-DA4ED7100A10}">
      <dgm:prSet/>
      <dgm:spPr/>
      <dgm:t>
        <a:bodyPr/>
        <a:lstStyle/>
        <a:p>
          <a:endParaRPr lang="en-US"/>
        </a:p>
      </dgm:t>
    </dgm:pt>
    <dgm:pt modelId="{EA4F873F-4B5A-45B3-83B8-3A87FE4D70CF}" type="sibTrans" cxnId="{673049BA-3495-4BDA-91FD-DA4ED7100A10}">
      <dgm:prSet/>
      <dgm:spPr/>
      <dgm:t>
        <a:bodyPr/>
        <a:lstStyle/>
        <a:p>
          <a:endParaRPr lang="en-US"/>
        </a:p>
      </dgm:t>
    </dgm:pt>
    <dgm:pt modelId="{6BFFDA77-6D8A-4840-B9C4-AC8F8C46B21F}">
      <dgm:prSet/>
      <dgm:spPr/>
      <dgm:t>
        <a:bodyPr/>
        <a:lstStyle/>
        <a:p>
          <a:r>
            <a:rPr lang="en-US" dirty="0"/>
            <a:t>Percentage of Population Fully Vaccinated: 67.70%</a:t>
          </a:r>
        </a:p>
      </dgm:t>
    </dgm:pt>
    <dgm:pt modelId="{FA51AB52-82B2-4485-AD52-91D2A97FFF63}" type="parTrans" cxnId="{A00AAF8B-ABFF-41B7-986C-4DE448818ABE}">
      <dgm:prSet/>
      <dgm:spPr/>
      <dgm:t>
        <a:bodyPr/>
        <a:lstStyle/>
        <a:p>
          <a:endParaRPr lang="en-US"/>
        </a:p>
      </dgm:t>
    </dgm:pt>
    <dgm:pt modelId="{89D70043-1252-45B9-965E-68C46D897979}" type="sibTrans" cxnId="{A00AAF8B-ABFF-41B7-986C-4DE448818ABE}">
      <dgm:prSet/>
      <dgm:spPr/>
      <dgm:t>
        <a:bodyPr/>
        <a:lstStyle/>
        <a:p>
          <a:endParaRPr lang="en-US"/>
        </a:p>
      </dgm:t>
    </dgm:pt>
    <dgm:pt modelId="{2B42CC1D-5F88-4793-AF2F-5D5F3DB58A83}" type="pres">
      <dgm:prSet presAssocID="{212D5ADD-DA0E-4DEA-A19D-4BC67847B488}" presName="linear" presStyleCnt="0">
        <dgm:presLayoutVars>
          <dgm:animLvl val="lvl"/>
          <dgm:resizeHandles val="exact"/>
        </dgm:presLayoutVars>
      </dgm:prSet>
      <dgm:spPr/>
    </dgm:pt>
    <dgm:pt modelId="{5DE10009-3811-407C-A0FF-1FABFA7A56D5}" type="pres">
      <dgm:prSet presAssocID="{B9718F30-A277-4957-805C-F8ECDDB0D9B3}" presName="parentText" presStyleLbl="node1" presStyleIdx="0" presStyleCnt="4">
        <dgm:presLayoutVars>
          <dgm:chMax val="0"/>
          <dgm:bulletEnabled val="1"/>
        </dgm:presLayoutVars>
      </dgm:prSet>
      <dgm:spPr/>
    </dgm:pt>
    <dgm:pt modelId="{9490DD84-8121-4A09-8644-3ACDBD4F314F}" type="pres">
      <dgm:prSet presAssocID="{38B0E5E8-51D9-48AD-9EAD-100857574A9D}" presName="spacer" presStyleCnt="0"/>
      <dgm:spPr/>
    </dgm:pt>
    <dgm:pt modelId="{987B345C-A5A6-4061-BA5A-CFB0411354F6}" type="pres">
      <dgm:prSet presAssocID="{F8428EA9-2378-452A-AE05-9B875D1A0F04}" presName="parentText" presStyleLbl="node1" presStyleIdx="1" presStyleCnt="4">
        <dgm:presLayoutVars>
          <dgm:chMax val="0"/>
          <dgm:bulletEnabled val="1"/>
        </dgm:presLayoutVars>
      </dgm:prSet>
      <dgm:spPr/>
    </dgm:pt>
    <dgm:pt modelId="{07B492A5-D88F-4E7B-8CCA-C96A8A0572C6}" type="pres">
      <dgm:prSet presAssocID="{38309B09-B2B4-44E1-ABF1-DC13FC6AF679}" presName="spacer" presStyleCnt="0"/>
      <dgm:spPr/>
    </dgm:pt>
    <dgm:pt modelId="{88246E2B-39E3-4063-A767-3DB5E24644BA}" type="pres">
      <dgm:prSet presAssocID="{59551904-7595-433E-8DCB-E00CBE29E380}" presName="parentText" presStyleLbl="node1" presStyleIdx="2" presStyleCnt="4">
        <dgm:presLayoutVars>
          <dgm:chMax val="0"/>
          <dgm:bulletEnabled val="1"/>
        </dgm:presLayoutVars>
      </dgm:prSet>
      <dgm:spPr/>
    </dgm:pt>
    <dgm:pt modelId="{39667533-5B46-405A-843F-AEF41B3AF6B9}" type="pres">
      <dgm:prSet presAssocID="{EA4F873F-4B5A-45B3-83B8-3A87FE4D70CF}" presName="spacer" presStyleCnt="0"/>
      <dgm:spPr/>
    </dgm:pt>
    <dgm:pt modelId="{E05593F2-1DC0-4D75-BD4F-682083D867FC}" type="pres">
      <dgm:prSet presAssocID="{6BFFDA77-6D8A-4840-B9C4-AC8F8C46B21F}" presName="parentText" presStyleLbl="node1" presStyleIdx="3" presStyleCnt="4">
        <dgm:presLayoutVars>
          <dgm:chMax val="0"/>
          <dgm:bulletEnabled val="1"/>
        </dgm:presLayoutVars>
      </dgm:prSet>
      <dgm:spPr/>
    </dgm:pt>
  </dgm:ptLst>
  <dgm:cxnLst>
    <dgm:cxn modelId="{6AE4CA42-FD0C-489C-B9CA-9EF97E675C89}" type="presOf" srcId="{6BFFDA77-6D8A-4840-B9C4-AC8F8C46B21F}" destId="{E05593F2-1DC0-4D75-BD4F-682083D867FC}" srcOrd="0" destOrd="0" presId="urn:microsoft.com/office/officeart/2005/8/layout/vList2"/>
    <dgm:cxn modelId="{A1F3226E-5236-48AB-A068-3D8746D088BF}" type="presOf" srcId="{B9718F30-A277-4957-805C-F8ECDDB0D9B3}" destId="{5DE10009-3811-407C-A0FF-1FABFA7A56D5}" srcOrd="0" destOrd="0" presId="urn:microsoft.com/office/officeart/2005/8/layout/vList2"/>
    <dgm:cxn modelId="{BBDA8380-DC99-4E85-936C-2721D0C97A80}" type="presOf" srcId="{F8428EA9-2378-452A-AE05-9B875D1A0F04}" destId="{987B345C-A5A6-4061-BA5A-CFB0411354F6}" srcOrd="0" destOrd="0" presId="urn:microsoft.com/office/officeart/2005/8/layout/vList2"/>
    <dgm:cxn modelId="{A00AAF8B-ABFF-41B7-986C-4DE448818ABE}" srcId="{212D5ADD-DA0E-4DEA-A19D-4BC67847B488}" destId="{6BFFDA77-6D8A-4840-B9C4-AC8F8C46B21F}" srcOrd="3" destOrd="0" parTransId="{FA51AB52-82B2-4485-AD52-91D2A97FFF63}" sibTransId="{89D70043-1252-45B9-965E-68C46D897979}"/>
    <dgm:cxn modelId="{13897B9A-FF37-4048-A8E5-8FF0A5841E53}" srcId="{212D5ADD-DA0E-4DEA-A19D-4BC67847B488}" destId="{F8428EA9-2378-452A-AE05-9B875D1A0F04}" srcOrd="1" destOrd="0" parTransId="{AC558655-6255-4637-A08B-6C5F15CEE4C0}" sibTransId="{38309B09-B2B4-44E1-ABF1-DC13FC6AF679}"/>
    <dgm:cxn modelId="{69EDD4B5-144E-405D-A6EC-7A58DBBBDD6B}" type="presOf" srcId="{212D5ADD-DA0E-4DEA-A19D-4BC67847B488}" destId="{2B42CC1D-5F88-4793-AF2F-5D5F3DB58A83}" srcOrd="0" destOrd="0" presId="urn:microsoft.com/office/officeart/2005/8/layout/vList2"/>
    <dgm:cxn modelId="{673049BA-3495-4BDA-91FD-DA4ED7100A10}" srcId="{212D5ADD-DA0E-4DEA-A19D-4BC67847B488}" destId="{59551904-7595-433E-8DCB-E00CBE29E380}" srcOrd="2" destOrd="0" parTransId="{07793F67-185C-495C-AB32-A92C08D3EC4E}" sibTransId="{EA4F873F-4B5A-45B3-83B8-3A87FE4D70CF}"/>
    <dgm:cxn modelId="{17A7FFDF-F548-4EE2-A612-36C44283C922}" srcId="{212D5ADD-DA0E-4DEA-A19D-4BC67847B488}" destId="{B9718F30-A277-4957-805C-F8ECDDB0D9B3}" srcOrd="0" destOrd="0" parTransId="{F33144A7-7FBC-4EF2-9BAB-A1459C3E332F}" sibTransId="{38B0E5E8-51D9-48AD-9EAD-100857574A9D}"/>
    <dgm:cxn modelId="{80ADF1E4-3AA6-4BC0-87C2-CE80ECAA6554}" type="presOf" srcId="{59551904-7595-433E-8DCB-E00CBE29E380}" destId="{88246E2B-39E3-4063-A767-3DB5E24644BA}" srcOrd="0" destOrd="0" presId="urn:microsoft.com/office/officeart/2005/8/layout/vList2"/>
    <dgm:cxn modelId="{BE847739-F478-4DC1-9AEB-8F3DABE4A0EA}" type="presParOf" srcId="{2B42CC1D-5F88-4793-AF2F-5D5F3DB58A83}" destId="{5DE10009-3811-407C-A0FF-1FABFA7A56D5}" srcOrd="0" destOrd="0" presId="urn:microsoft.com/office/officeart/2005/8/layout/vList2"/>
    <dgm:cxn modelId="{2B15B06A-094C-466A-8807-9C3579519930}" type="presParOf" srcId="{2B42CC1D-5F88-4793-AF2F-5D5F3DB58A83}" destId="{9490DD84-8121-4A09-8644-3ACDBD4F314F}" srcOrd="1" destOrd="0" presId="urn:microsoft.com/office/officeart/2005/8/layout/vList2"/>
    <dgm:cxn modelId="{A89A6E01-BBF3-4CF8-8861-805778204803}" type="presParOf" srcId="{2B42CC1D-5F88-4793-AF2F-5D5F3DB58A83}" destId="{987B345C-A5A6-4061-BA5A-CFB0411354F6}" srcOrd="2" destOrd="0" presId="urn:microsoft.com/office/officeart/2005/8/layout/vList2"/>
    <dgm:cxn modelId="{82186181-55DF-4A74-A706-247D55C02F5E}" type="presParOf" srcId="{2B42CC1D-5F88-4793-AF2F-5D5F3DB58A83}" destId="{07B492A5-D88F-4E7B-8CCA-C96A8A0572C6}" srcOrd="3" destOrd="0" presId="urn:microsoft.com/office/officeart/2005/8/layout/vList2"/>
    <dgm:cxn modelId="{A4B013B7-4F0C-41F9-A41A-6B8107A17C87}" type="presParOf" srcId="{2B42CC1D-5F88-4793-AF2F-5D5F3DB58A83}" destId="{88246E2B-39E3-4063-A767-3DB5E24644BA}" srcOrd="4" destOrd="0" presId="urn:microsoft.com/office/officeart/2005/8/layout/vList2"/>
    <dgm:cxn modelId="{BBA66D9D-04BF-42B2-8386-67A859663EA0}" type="presParOf" srcId="{2B42CC1D-5F88-4793-AF2F-5D5F3DB58A83}" destId="{39667533-5B46-405A-843F-AEF41B3AF6B9}" srcOrd="5" destOrd="0" presId="urn:microsoft.com/office/officeart/2005/8/layout/vList2"/>
    <dgm:cxn modelId="{988970E6-AE9D-4506-94BC-650220193F83}" type="presParOf" srcId="{2B42CC1D-5F88-4793-AF2F-5D5F3DB58A83}" destId="{E05593F2-1DC0-4D75-BD4F-682083D867F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F63341-9AF1-4F09-AE70-26305648A1A9}"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1651528B-9CB8-4DCB-A8B0-729195225B33}">
      <dgm:prSet/>
      <dgm:spPr/>
      <dgm:t>
        <a:bodyPr/>
        <a:lstStyle/>
        <a:p>
          <a:r>
            <a:rPr lang="en-US" dirty="0">
              <a:highlight>
                <a:srgbClr val="FFFF00"/>
              </a:highlight>
            </a:rPr>
            <a:t>INJECTION SITE	SYMPTOMS</a:t>
          </a:r>
          <a:r>
            <a:rPr lang="en-US" dirty="0"/>
            <a:t>		</a:t>
          </a:r>
        </a:p>
      </dgm:t>
    </dgm:pt>
    <dgm:pt modelId="{94CF824F-A817-4B38-8047-4E209271BA4A}" type="parTrans" cxnId="{54EE5E67-959A-433D-A062-91E78FCA0460}">
      <dgm:prSet/>
      <dgm:spPr/>
      <dgm:t>
        <a:bodyPr/>
        <a:lstStyle/>
        <a:p>
          <a:endParaRPr lang="en-US"/>
        </a:p>
      </dgm:t>
    </dgm:pt>
    <dgm:pt modelId="{525D35E8-88EB-42B1-84FC-58C43A27D0BE}" type="sibTrans" cxnId="{54EE5E67-959A-433D-A062-91E78FCA0460}">
      <dgm:prSet/>
      <dgm:spPr/>
      <dgm:t>
        <a:bodyPr/>
        <a:lstStyle/>
        <a:p>
          <a:endParaRPr lang="en-US"/>
        </a:p>
      </dgm:t>
    </dgm:pt>
    <dgm:pt modelId="{97D415F7-9C27-4696-930A-6A979DC51491}">
      <dgm:prSet/>
      <dgm:spPr/>
      <dgm:t>
        <a:bodyPr/>
        <a:lstStyle/>
        <a:p>
          <a:r>
            <a:rPr lang="en-US" b="0" i="0"/>
            <a:t>Pain				</a:t>
          </a:r>
          <a:endParaRPr lang="en-US"/>
        </a:p>
      </dgm:t>
    </dgm:pt>
    <dgm:pt modelId="{7B10E2C3-41D8-4628-BB4A-C41534BC7329}" type="parTrans" cxnId="{86DDBD4F-E478-4242-82DF-3F7F1A1140C8}">
      <dgm:prSet/>
      <dgm:spPr/>
      <dgm:t>
        <a:bodyPr/>
        <a:lstStyle/>
        <a:p>
          <a:endParaRPr lang="en-US"/>
        </a:p>
      </dgm:t>
    </dgm:pt>
    <dgm:pt modelId="{7B4DF47E-59AE-4317-BABB-303E7A8CACEF}" type="sibTrans" cxnId="{86DDBD4F-E478-4242-82DF-3F7F1A1140C8}">
      <dgm:prSet/>
      <dgm:spPr/>
      <dgm:t>
        <a:bodyPr/>
        <a:lstStyle/>
        <a:p>
          <a:endParaRPr lang="en-US"/>
        </a:p>
      </dgm:t>
    </dgm:pt>
    <dgm:pt modelId="{E8ED516E-BC32-428F-A4AE-8507166D716C}">
      <dgm:prSet/>
      <dgm:spPr/>
      <dgm:t>
        <a:bodyPr/>
        <a:lstStyle/>
        <a:p>
          <a:r>
            <a:rPr lang="en-US" b="0" i="0"/>
            <a:t>Redness</a:t>
          </a:r>
          <a:endParaRPr lang="en-US"/>
        </a:p>
      </dgm:t>
    </dgm:pt>
    <dgm:pt modelId="{103226F6-E64C-4D55-B6F5-4338F30D18A8}" type="parTrans" cxnId="{DCC2F906-B693-4BAA-A937-951BA2EBAB7D}">
      <dgm:prSet/>
      <dgm:spPr/>
      <dgm:t>
        <a:bodyPr/>
        <a:lstStyle/>
        <a:p>
          <a:endParaRPr lang="en-US"/>
        </a:p>
      </dgm:t>
    </dgm:pt>
    <dgm:pt modelId="{054EC885-6302-46E9-8BCE-A6A29CA72CF6}" type="sibTrans" cxnId="{DCC2F906-B693-4BAA-A937-951BA2EBAB7D}">
      <dgm:prSet/>
      <dgm:spPr/>
      <dgm:t>
        <a:bodyPr/>
        <a:lstStyle/>
        <a:p>
          <a:endParaRPr lang="en-US"/>
        </a:p>
      </dgm:t>
    </dgm:pt>
    <dgm:pt modelId="{4966609A-EE4E-4510-AF71-EB0131CB8346}">
      <dgm:prSet/>
      <dgm:spPr/>
      <dgm:t>
        <a:bodyPr/>
        <a:lstStyle/>
        <a:p>
          <a:r>
            <a:rPr lang="en-US" b="0" i="0"/>
            <a:t>Swelling</a:t>
          </a:r>
          <a:endParaRPr lang="en-US"/>
        </a:p>
      </dgm:t>
    </dgm:pt>
    <dgm:pt modelId="{E1E1E5DD-E13C-4861-B262-939D93C208F1}" type="parTrans" cxnId="{91A42B6F-20D9-4D9E-908D-3445D8947CC4}">
      <dgm:prSet/>
      <dgm:spPr/>
      <dgm:t>
        <a:bodyPr/>
        <a:lstStyle/>
        <a:p>
          <a:endParaRPr lang="en-US"/>
        </a:p>
      </dgm:t>
    </dgm:pt>
    <dgm:pt modelId="{6B9A2CF8-ABF1-4ED7-8FE7-B3BF51BF5A78}" type="sibTrans" cxnId="{91A42B6F-20D9-4D9E-908D-3445D8947CC4}">
      <dgm:prSet/>
      <dgm:spPr/>
      <dgm:t>
        <a:bodyPr/>
        <a:lstStyle/>
        <a:p>
          <a:endParaRPr lang="en-US"/>
        </a:p>
      </dgm:t>
    </dgm:pt>
    <dgm:pt modelId="{91F7A371-1124-4F87-AAB3-C7791BBE0720}">
      <dgm:prSet/>
      <dgm:spPr/>
      <dgm:t>
        <a:bodyPr/>
        <a:lstStyle/>
        <a:p>
          <a:r>
            <a:rPr lang="en-US" dirty="0">
              <a:highlight>
                <a:srgbClr val="FFFF00"/>
              </a:highlight>
            </a:rPr>
            <a:t>BODILY SYMPTOMS</a:t>
          </a:r>
          <a:endParaRPr lang="en-US" dirty="0"/>
        </a:p>
      </dgm:t>
    </dgm:pt>
    <dgm:pt modelId="{1F4A82CD-CCB8-4207-B64E-75D8F77CAC42}" type="parTrans" cxnId="{5C9BB983-B68C-4187-B7BF-E47789A44605}">
      <dgm:prSet/>
      <dgm:spPr/>
      <dgm:t>
        <a:bodyPr/>
        <a:lstStyle/>
        <a:p>
          <a:endParaRPr lang="en-US"/>
        </a:p>
      </dgm:t>
    </dgm:pt>
    <dgm:pt modelId="{CBC69DC5-669F-48A7-B35A-8E3437C63243}" type="sibTrans" cxnId="{5C9BB983-B68C-4187-B7BF-E47789A44605}">
      <dgm:prSet/>
      <dgm:spPr/>
      <dgm:t>
        <a:bodyPr/>
        <a:lstStyle/>
        <a:p>
          <a:endParaRPr lang="en-US"/>
        </a:p>
      </dgm:t>
    </dgm:pt>
    <dgm:pt modelId="{43DEA28C-9A6C-4F56-8574-4644A0D099BD}">
      <dgm:prSet/>
      <dgm:spPr/>
      <dgm:t>
        <a:bodyPr/>
        <a:lstStyle/>
        <a:p>
          <a:r>
            <a:rPr lang="en-US" b="0" i="0"/>
            <a:t>Tiredness</a:t>
          </a:r>
          <a:endParaRPr lang="en-US"/>
        </a:p>
      </dgm:t>
    </dgm:pt>
    <dgm:pt modelId="{27AF2D97-E275-4607-8EB9-D0466010145D}" type="parTrans" cxnId="{364413D3-28FF-4D27-9BCB-C3E5EFB21897}">
      <dgm:prSet/>
      <dgm:spPr/>
      <dgm:t>
        <a:bodyPr/>
        <a:lstStyle/>
        <a:p>
          <a:endParaRPr lang="en-US"/>
        </a:p>
      </dgm:t>
    </dgm:pt>
    <dgm:pt modelId="{765FF3CA-72EE-43CA-AD07-3F79D9289552}" type="sibTrans" cxnId="{364413D3-28FF-4D27-9BCB-C3E5EFB21897}">
      <dgm:prSet/>
      <dgm:spPr/>
      <dgm:t>
        <a:bodyPr/>
        <a:lstStyle/>
        <a:p>
          <a:endParaRPr lang="en-US"/>
        </a:p>
      </dgm:t>
    </dgm:pt>
    <dgm:pt modelId="{46E1FD4B-6004-4CC7-9BE1-D1C5BAF7E7D0}">
      <dgm:prSet/>
      <dgm:spPr/>
      <dgm:t>
        <a:bodyPr/>
        <a:lstStyle/>
        <a:p>
          <a:r>
            <a:rPr lang="en-US" b="0" i="0"/>
            <a:t>Headache</a:t>
          </a:r>
          <a:endParaRPr lang="en-US"/>
        </a:p>
      </dgm:t>
    </dgm:pt>
    <dgm:pt modelId="{F3101EC6-1B66-494B-8BB3-0E3A6C5C2C91}" type="parTrans" cxnId="{BBBB82DA-0883-453C-B468-E7B96DAF3E1B}">
      <dgm:prSet/>
      <dgm:spPr/>
      <dgm:t>
        <a:bodyPr/>
        <a:lstStyle/>
        <a:p>
          <a:endParaRPr lang="en-US"/>
        </a:p>
      </dgm:t>
    </dgm:pt>
    <dgm:pt modelId="{E91EA7F8-B152-45E9-835D-D052FBFF609B}" type="sibTrans" cxnId="{BBBB82DA-0883-453C-B468-E7B96DAF3E1B}">
      <dgm:prSet/>
      <dgm:spPr/>
      <dgm:t>
        <a:bodyPr/>
        <a:lstStyle/>
        <a:p>
          <a:endParaRPr lang="en-US"/>
        </a:p>
      </dgm:t>
    </dgm:pt>
    <dgm:pt modelId="{3F3089CC-67CC-4BD3-8FD3-9BC4257E2CA0}">
      <dgm:prSet/>
      <dgm:spPr/>
      <dgm:t>
        <a:bodyPr/>
        <a:lstStyle/>
        <a:p>
          <a:r>
            <a:rPr lang="en-US" b="0" i="0"/>
            <a:t>Muscle pain</a:t>
          </a:r>
          <a:endParaRPr lang="en-US"/>
        </a:p>
      </dgm:t>
    </dgm:pt>
    <dgm:pt modelId="{511FFDC8-7852-4F3D-8910-3E4EBF4B4AC1}" type="parTrans" cxnId="{5DF11B87-CA59-4DE3-886C-5E2A568A7B7E}">
      <dgm:prSet/>
      <dgm:spPr/>
      <dgm:t>
        <a:bodyPr/>
        <a:lstStyle/>
        <a:p>
          <a:endParaRPr lang="en-US"/>
        </a:p>
      </dgm:t>
    </dgm:pt>
    <dgm:pt modelId="{966891A3-21A3-414B-AA6E-206070474A4C}" type="sibTrans" cxnId="{5DF11B87-CA59-4DE3-886C-5E2A568A7B7E}">
      <dgm:prSet/>
      <dgm:spPr/>
      <dgm:t>
        <a:bodyPr/>
        <a:lstStyle/>
        <a:p>
          <a:endParaRPr lang="en-US"/>
        </a:p>
      </dgm:t>
    </dgm:pt>
    <dgm:pt modelId="{D8997530-8AC1-46AA-A6CD-668E2748FD1C}">
      <dgm:prSet/>
      <dgm:spPr/>
      <dgm:t>
        <a:bodyPr/>
        <a:lstStyle/>
        <a:p>
          <a:r>
            <a:rPr lang="en-US" b="0" i="0"/>
            <a:t>Chills</a:t>
          </a:r>
          <a:endParaRPr lang="en-US"/>
        </a:p>
      </dgm:t>
    </dgm:pt>
    <dgm:pt modelId="{4BDB05D1-5A8D-4A85-B2DA-502CA971A807}" type="parTrans" cxnId="{92405699-13A4-4925-9614-53F491C35387}">
      <dgm:prSet/>
      <dgm:spPr/>
      <dgm:t>
        <a:bodyPr/>
        <a:lstStyle/>
        <a:p>
          <a:endParaRPr lang="en-US"/>
        </a:p>
      </dgm:t>
    </dgm:pt>
    <dgm:pt modelId="{8C1349E6-A920-45E9-A025-F6568E4CFBCD}" type="sibTrans" cxnId="{92405699-13A4-4925-9614-53F491C35387}">
      <dgm:prSet/>
      <dgm:spPr/>
      <dgm:t>
        <a:bodyPr/>
        <a:lstStyle/>
        <a:p>
          <a:endParaRPr lang="en-US"/>
        </a:p>
      </dgm:t>
    </dgm:pt>
    <dgm:pt modelId="{FCBCD0F8-C676-4AD1-9ADA-AA7E8DC4D39F}">
      <dgm:prSet/>
      <dgm:spPr/>
      <dgm:t>
        <a:bodyPr/>
        <a:lstStyle/>
        <a:p>
          <a:r>
            <a:rPr lang="en-US" b="0" i="0"/>
            <a:t>Fever</a:t>
          </a:r>
          <a:endParaRPr lang="en-US"/>
        </a:p>
      </dgm:t>
    </dgm:pt>
    <dgm:pt modelId="{508DDE10-1C16-411D-BCBD-1A5A7B9A784B}" type="parTrans" cxnId="{06AF0A94-25BC-4AF2-9F25-7F1F491110CE}">
      <dgm:prSet/>
      <dgm:spPr/>
      <dgm:t>
        <a:bodyPr/>
        <a:lstStyle/>
        <a:p>
          <a:endParaRPr lang="en-US"/>
        </a:p>
      </dgm:t>
    </dgm:pt>
    <dgm:pt modelId="{EA3A1A54-C406-4BF2-9FE2-2683347E00FA}" type="sibTrans" cxnId="{06AF0A94-25BC-4AF2-9F25-7F1F491110CE}">
      <dgm:prSet/>
      <dgm:spPr/>
      <dgm:t>
        <a:bodyPr/>
        <a:lstStyle/>
        <a:p>
          <a:endParaRPr lang="en-US"/>
        </a:p>
      </dgm:t>
    </dgm:pt>
    <dgm:pt modelId="{8A35E84B-0FAC-42D3-9D97-7414A70617A0}">
      <dgm:prSet/>
      <dgm:spPr/>
      <dgm:t>
        <a:bodyPr/>
        <a:lstStyle/>
        <a:p>
          <a:r>
            <a:rPr lang="en-US" b="0" i="0"/>
            <a:t>Nausea</a:t>
          </a:r>
          <a:endParaRPr lang="en-US"/>
        </a:p>
      </dgm:t>
    </dgm:pt>
    <dgm:pt modelId="{D3A8A6B0-1B6A-4C66-BD58-71B47A889541}" type="parTrans" cxnId="{5BBDBDE4-5ED8-4F28-8F99-3A33EE6E834F}">
      <dgm:prSet/>
      <dgm:spPr/>
      <dgm:t>
        <a:bodyPr/>
        <a:lstStyle/>
        <a:p>
          <a:endParaRPr lang="en-US"/>
        </a:p>
      </dgm:t>
    </dgm:pt>
    <dgm:pt modelId="{B580D2B1-68D4-4851-8BC2-D5E2CD706E30}" type="sibTrans" cxnId="{5BBDBDE4-5ED8-4F28-8F99-3A33EE6E834F}">
      <dgm:prSet/>
      <dgm:spPr/>
      <dgm:t>
        <a:bodyPr/>
        <a:lstStyle/>
        <a:p>
          <a:endParaRPr lang="en-US"/>
        </a:p>
      </dgm:t>
    </dgm:pt>
    <dgm:pt modelId="{AD06553A-14DD-4CC8-9EC1-090527F849A6}" type="pres">
      <dgm:prSet presAssocID="{B2F63341-9AF1-4F09-AE70-26305648A1A9}" presName="vert0" presStyleCnt="0">
        <dgm:presLayoutVars>
          <dgm:dir/>
          <dgm:animOne val="branch"/>
          <dgm:animLvl val="lvl"/>
        </dgm:presLayoutVars>
      </dgm:prSet>
      <dgm:spPr/>
    </dgm:pt>
    <dgm:pt modelId="{4F6C825B-5C4A-46FC-B196-EC5607A9181D}" type="pres">
      <dgm:prSet presAssocID="{1651528B-9CB8-4DCB-A8B0-729195225B33}" presName="thickLine" presStyleLbl="alignNode1" presStyleIdx="0" presStyleCnt="11"/>
      <dgm:spPr/>
    </dgm:pt>
    <dgm:pt modelId="{0F059E66-EC3C-4110-8255-3EB090AFD845}" type="pres">
      <dgm:prSet presAssocID="{1651528B-9CB8-4DCB-A8B0-729195225B33}" presName="horz1" presStyleCnt="0"/>
      <dgm:spPr/>
    </dgm:pt>
    <dgm:pt modelId="{3300B44A-ADA3-497F-9102-1BC82389D00E}" type="pres">
      <dgm:prSet presAssocID="{1651528B-9CB8-4DCB-A8B0-729195225B33}" presName="tx1" presStyleLbl="revTx" presStyleIdx="0" presStyleCnt="11"/>
      <dgm:spPr/>
    </dgm:pt>
    <dgm:pt modelId="{CA747917-C90D-4093-9F38-75A6239A3FD4}" type="pres">
      <dgm:prSet presAssocID="{1651528B-9CB8-4DCB-A8B0-729195225B33}" presName="vert1" presStyleCnt="0"/>
      <dgm:spPr/>
    </dgm:pt>
    <dgm:pt modelId="{FAF0191D-5229-4CD1-A0F6-FDAD8EABED06}" type="pres">
      <dgm:prSet presAssocID="{97D415F7-9C27-4696-930A-6A979DC51491}" presName="thickLine" presStyleLbl="alignNode1" presStyleIdx="1" presStyleCnt="11"/>
      <dgm:spPr/>
    </dgm:pt>
    <dgm:pt modelId="{871B6108-ADD9-417C-944C-DA7904AFFDA7}" type="pres">
      <dgm:prSet presAssocID="{97D415F7-9C27-4696-930A-6A979DC51491}" presName="horz1" presStyleCnt="0"/>
      <dgm:spPr/>
    </dgm:pt>
    <dgm:pt modelId="{534C9F46-90D0-4B7F-8374-142799D8A2D4}" type="pres">
      <dgm:prSet presAssocID="{97D415F7-9C27-4696-930A-6A979DC51491}" presName="tx1" presStyleLbl="revTx" presStyleIdx="1" presStyleCnt="11"/>
      <dgm:spPr/>
    </dgm:pt>
    <dgm:pt modelId="{76C65EFC-F4C4-4ABD-B978-5F9AA4622743}" type="pres">
      <dgm:prSet presAssocID="{97D415F7-9C27-4696-930A-6A979DC51491}" presName="vert1" presStyleCnt="0"/>
      <dgm:spPr/>
    </dgm:pt>
    <dgm:pt modelId="{AFB20B79-8633-4FEE-B313-A9E9B4E7DF04}" type="pres">
      <dgm:prSet presAssocID="{E8ED516E-BC32-428F-A4AE-8507166D716C}" presName="thickLine" presStyleLbl="alignNode1" presStyleIdx="2" presStyleCnt="11"/>
      <dgm:spPr/>
    </dgm:pt>
    <dgm:pt modelId="{0C1D978D-84CB-4CAE-9087-84E3AD4604C6}" type="pres">
      <dgm:prSet presAssocID="{E8ED516E-BC32-428F-A4AE-8507166D716C}" presName="horz1" presStyleCnt="0"/>
      <dgm:spPr/>
    </dgm:pt>
    <dgm:pt modelId="{021273F5-3EAD-4803-ACD9-98EE0661F86A}" type="pres">
      <dgm:prSet presAssocID="{E8ED516E-BC32-428F-A4AE-8507166D716C}" presName="tx1" presStyleLbl="revTx" presStyleIdx="2" presStyleCnt="11"/>
      <dgm:spPr/>
    </dgm:pt>
    <dgm:pt modelId="{9E109E84-856F-4335-A923-888D25972962}" type="pres">
      <dgm:prSet presAssocID="{E8ED516E-BC32-428F-A4AE-8507166D716C}" presName="vert1" presStyleCnt="0"/>
      <dgm:spPr/>
    </dgm:pt>
    <dgm:pt modelId="{B2CACB5A-BD21-422C-99A8-FED7EBD3A4A0}" type="pres">
      <dgm:prSet presAssocID="{4966609A-EE4E-4510-AF71-EB0131CB8346}" presName="thickLine" presStyleLbl="alignNode1" presStyleIdx="3" presStyleCnt="11"/>
      <dgm:spPr/>
    </dgm:pt>
    <dgm:pt modelId="{87D65012-A688-400A-A835-2644371D59A8}" type="pres">
      <dgm:prSet presAssocID="{4966609A-EE4E-4510-AF71-EB0131CB8346}" presName="horz1" presStyleCnt="0"/>
      <dgm:spPr/>
    </dgm:pt>
    <dgm:pt modelId="{4D5D963E-FA68-4B6F-AE4D-28BF8AA01BBE}" type="pres">
      <dgm:prSet presAssocID="{4966609A-EE4E-4510-AF71-EB0131CB8346}" presName="tx1" presStyleLbl="revTx" presStyleIdx="3" presStyleCnt="11"/>
      <dgm:spPr/>
    </dgm:pt>
    <dgm:pt modelId="{7182F384-9BD6-49A3-870D-3EF4782EACA3}" type="pres">
      <dgm:prSet presAssocID="{4966609A-EE4E-4510-AF71-EB0131CB8346}" presName="vert1" presStyleCnt="0"/>
      <dgm:spPr/>
    </dgm:pt>
    <dgm:pt modelId="{372DAD97-791D-4D7A-9E9B-A512866C5B1A}" type="pres">
      <dgm:prSet presAssocID="{91F7A371-1124-4F87-AAB3-C7791BBE0720}" presName="thickLine" presStyleLbl="alignNode1" presStyleIdx="4" presStyleCnt="11"/>
      <dgm:spPr/>
    </dgm:pt>
    <dgm:pt modelId="{9350FEF3-B2A1-4167-9885-AD1162C23AE4}" type="pres">
      <dgm:prSet presAssocID="{91F7A371-1124-4F87-AAB3-C7791BBE0720}" presName="horz1" presStyleCnt="0"/>
      <dgm:spPr/>
    </dgm:pt>
    <dgm:pt modelId="{D414927C-E597-4998-A2F4-2A14C37482B0}" type="pres">
      <dgm:prSet presAssocID="{91F7A371-1124-4F87-AAB3-C7791BBE0720}" presName="tx1" presStyleLbl="revTx" presStyleIdx="4" presStyleCnt="11"/>
      <dgm:spPr/>
    </dgm:pt>
    <dgm:pt modelId="{30692203-6444-4519-846C-B3AD24ACBB54}" type="pres">
      <dgm:prSet presAssocID="{91F7A371-1124-4F87-AAB3-C7791BBE0720}" presName="vert1" presStyleCnt="0"/>
      <dgm:spPr/>
    </dgm:pt>
    <dgm:pt modelId="{6E96746C-D764-4E57-BB46-C7001EC96576}" type="pres">
      <dgm:prSet presAssocID="{43DEA28C-9A6C-4F56-8574-4644A0D099BD}" presName="thickLine" presStyleLbl="alignNode1" presStyleIdx="5" presStyleCnt="11"/>
      <dgm:spPr/>
    </dgm:pt>
    <dgm:pt modelId="{DE881650-B0A5-453B-9C7B-737F566F5A6E}" type="pres">
      <dgm:prSet presAssocID="{43DEA28C-9A6C-4F56-8574-4644A0D099BD}" presName="horz1" presStyleCnt="0"/>
      <dgm:spPr/>
    </dgm:pt>
    <dgm:pt modelId="{D7C83B1F-03A1-4EE4-A6D4-3872ED69D915}" type="pres">
      <dgm:prSet presAssocID="{43DEA28C-9A6C-4F56-8574-4644A0D099BD}" presName="tx1" presStyleLbl="revTx" presStyleIdx="5" presStyleCnt="11"/>
      <dgm:spPr/>
    </dgm:pt>
    <dgm:pt modelId="{4BBC44F8-21E9-458A-A442-98EE0FA07BB6}" type="pres">
      <dgm:prSet presAssocID="{43DEA28C-9A6C-4F56-8574-4644A0D099BD}" presName="vert1" presStyleCnt="0"/>
      <dgm:spPr/>
    </dgm:pt>
    <dgm:pt modelId="{2A93FCE1-25EF-49A7-B0B7-9E48C94C18B0}" type="pres">
      <dgm:prSet presAssocID="{46E1FD4B-6004-4CC7-9BE1-D1C5BAF7E7D0}" presName="thickLine" presStyleLbl="alignNode1" presStyleIdx="6" presStyleCnt="11"/>
      <dgm:spPr/>
    </dgm:pt>
    <dgm:pt modelId="{1244FBFD-F248-4384-B9E5-126E864AACDF}" type="pres">
      <dgm:prSet presAssocID="{46E1FD4B-6004-4CC7-9BE1-D1C5BAF7E7D0}" presName="horz1" presStyleCnt="0"/>
      <dgm:spPr/>
    </dgm:pt>
    <dgm:pt modelId="{E344793F-2235-479F-B6CF-8930D8F5A11C}" type="pres">
      <dgm:prSet presAssocID="{46E1FD4B-6004-4CC7-9BE1-D1C5BAF7E7D0}" presName="tx1" presStyleLbl="revTx" presStyleIdx="6" presStyleCnt="11"/>
      <dgm:spPr/>
    </dgm:pt>
    <dgm:pt modelId="{A72DBA19-580E-4470-B396-F2A65F110230}" type="pres">
      <dgm:prSet presAssocID="{46E1FD4B-6004-4CC7-9BE1-D1C5BAF7E7D0}" presName="vert1" presStyleCnt="0"/>
      <dgm:spPr/>
    </dgm:pt>
    <dgm:pt modelId="{62148A59-1BF1-4272-A706-5A3A7DD04C65}" type="pres">
      <dgm:prSet presAssocID="{3F3089CC-67CC-4BD3-8FD3-9BC4257E2CA0}" presName="thickLine" presStyleLbl="alignNode1" presStyleIdx="7" presStyleCnt="11"/>
      <dgm:spPr/>
    </dgm:pt>
    <dgm:pt modelId="{62073700-D171-4F26-A4FE-89C95498EE52}" type="pres">
      <dgm:prSet presAssocID="{3F3089CC-67CC-4BD3-8FD3-9BC4257E2CA0}" presName="horz1" presStyleCnt="0"/>
      <dgm:spPr/>
    </dgm:pt>
    <dgm:pt modelId="{C0DDEFE6-894F-4ED3-BD46-E3400F8D1CBD}" type="pres">
      <dgm:prSet presAssocID="{3F3089CC-67CC-4BD3-8FD3-9BC4257E2CA0}" presName="tx1" presStyleLbl="revTx" presStyleIdx="7" presStyleCnt="11"/>
      <dgm:spPr/>
    </dgm:pt>
    <dgm:pt modelId="{237DA8D3-1BCC-448F-937F-816C0D243D21}" type="pres">
      <dgm:prSet presAssocID="{3F3089CC-67CC-4BD3-8FD3-9BC4257E2CA0}" presName="vert1" presStyleCnt="0"/>
      <dgm:spPr/>
    </dgm:pt>
    <dgm:pt modelId="{A76A90D4-9A66-4848-9CBA-CE15D8035B36}" type="pres">
      <dgm:prSet presAssocID="{D8997530-8AC1-46AA-A6CD-668E2748FD1C}" presName="thickLine" presStyleLbl="alignNode1" presStyleIdx="8" presStyleCnt="11"/>
      <dgm:spPr/>
    </dgm:pt>
    <dgm:pt modelId="{2463FB21-E965-4B51-8E2B-1680F43F7701}" type="pres">
      <dgm:prSet presAssocID="{D8997530-8AC1-46AA-A6CD-668E2748FD1C}" presName="horz1" presStyleCnt="0"/>
      <dgm:spPr/>
    </dgm:pt>
    <dgm:pt modelId="{C1B1B023-CAA1-4B0E-B0BA-7294CDD95A35}" type="pres">
      <dgm:prSet presAssocID="{D8997530-8AC1-46AA-A6CD-668E2748FD1C}" presName="tx1" presStyleLbl="revTx" presStyleIdx="8" presStyleCnt="11"/>
      <dgm:spPr/>
    </dgm:pt>
    <dgm:pt modelId="{017E5763-9F9A-4081-8ECA-11D76282BE8A}" type="pres">
      <dgm:prSet presAssocID="{D8997530-8AC1-46AA-A6CD-668E2748FD1C}" presName="vert1" presStyleCnt="0"/>
      <dgm:spPr/>
    </dgm:pt>
    <dgm:pt modelId="{F20A9BD3-57DE-4494-8FFD-F824892F1400}" type="pres">
      <dgm:prSet presAssocID="{FCBCD0F8-C676-4AD1-9ADA-AA7E8DC4D39F}" presName="thickLine" presStyleLbl="alignNode1" presStyleIdx="9" presStyleCnt="11"/>
      <dgm:spPr/>
    </dgm:pt>
    <dgm:pt modelId="{EB37B76F-572B-4957-93D1-BD354BCA892C}" type="pres">
      <dgm:prSet presAssocID="{FCBCD0F8-C676-4AD1-9ADA-AA7E8DC4D39F}" presName="horz1" presStyleCnt="0"/>
      <dgm:spPr/>
    </dgm:pt>
    <dgm:pt modelId="{7B3A58ED-A2AA-4E09-A213-F3377B22A3A6}" type="pres">
      <dgm:prSet presAssocID="{FCBCD0F8-C676-4AD1-9ADA-AA7E8DC4D39F}" presName="tx1" presStyleLbl="revTx" presStyleIdx="9" presStyleCnt="11"/>
      <dgm:spPr/>
    </dgm:pt>
    <dgm:pt modelId="{45C8D479-AF8C-425B-854D-5828A616E9DE}" type="pres">
      <dgm:prSet presAssocID="{FCBCD0F8-C676-4AD1-9ADA-AA7E8DC4D39F}" presName="vert1" presStyleCnt="0"/>
      <dgm:spPr/>
    </dgm:pt>
    <dgm:pt modelId="{3A98BF22-535B-4ECA-8920-566602E2C7A1}" type="pres">
      <dgm:prSet presAssocID="{8A35E84B-0FAC-42D3-9D97-7414A70617A0}" presName="thickLine" presStyleLbl="alignNode1" presStyleIdx="10" presStyleCnt="11"/>
      <dgm:spPr/>
    </dgm:pt>
    <dgm:pt modelId="{BAD5F498-86CB-4138-8353-6D8413DAF420}" type="pres">
      <dgm:prSet presAssocID="{8A35E84B-0FAC-42D3-9D97-7414A70617A0}" presName="horz1" presStyleCnt="0"/>
      <dgm:spPr/>
    </dgm:pt>
    <dgm:pt modelId="{60851278-0A40-475E-87E4-86ECA310045F}" type="pres">
      <dgm:prSet presAssocID="{8A35E84B-0FAC-42D3-9D97-7414A70617A0}" presName="tx1" presStyleLbl="revTx" presStyleIdx="10" presStyleCnt="11"/>
      <dgm:spPr/>
    </dgm:pt>
    <dgm:pt modelId="{D23B9B8C-1BCF-48E5-A5A0-9ACCBAA2C61B}" type="pres">
      <dgm:prSet presAssocID="{8A35E84B-0FAC-42D3-9D97-7414A70617A0}" presName="vert1" presStyleCnt="0"/>
      <dgm:spPr/>
    </dgm:pt>
  </dgm:ptLst>
  <dgm:cxnLst>
    <dgm:cxn modelId="{4F691804-E839-4C1A-A8C5-2C50C018EBDF}" type="presOf" srcId="{D8997530-8AC1-46AA-A6CD-668E2748FD1C}" destId="{C1B1B023-CAA1-4B0E-B0BA-7294CDD95A35}" srcOrd="0" destOrd="0" presId="urn:microsoft.com/office/officeart/2008/layout/LinedList"/>
    <dgm:cxn modelId="{DCC2F906-B693-4BAA-A937-951BA2EBAB7D}" srcId="{B2F63341-9AF1-4F09-AE70-26305648A1A9}" destId="{E8ED516E-BC32-428F-A4AE-8507166D716C}" srcOrd="2" destOrd="0" parTransId="{103226F6-E64C-4D55-B6F5-4338F30D18A8}" sibTransId="{054EC885-6302-46E9-8BCE-A6A29CA72CF6}"/>
    <dgm:cxn modelId="{80F3365C-DF1D-4BA7-9264-EF1B47959B86}" type="presOf" srcId="{43DEA28C-9A6C-4F56-8574-4644A0D099BD}" destId="{D7C83B1F-03A1-4EE4-A6D4-3872ED69D915}" srcOrd="0" destOrd="0" presId="urn:microsoft.com/office/officeart/2008/layout/LinedList"/>
    <dgm:cxn modelId="{5DD3EF46-DB51-4D86-A5A8-9E549A57CFF4}" type="presOf" srcId="{46E1FD4B-6004-4CC7-9BE1-D1C5BAF7E7D0}" destId="{E344793F-2235-479F-B6CF-8930D8F5A11C}" srcOrd="0" destOrd="0" presId="urn:microsoft.com/office/officeart/2008/layout/LinedList"/>
    <dgm:cxn modelId="{54EE5E67-959A-433D-A062-91E78FCA0460}" srcId="{B2F63341-9AF1-4F09-AE70-26305648A1A9}" destId="{1651528B-9CB8-4DCB-A8B0-729195225B33}" srcOrd="0" destOrd="0" parTransId="{94CF824F-A817-4B38-8047-4E209271BA4A}" sibTransId="{525D35E8-88EB-42B1-84FC-58C43A27D0BE}"/>
    <dgm:cxn modelId="{B8DA426C-EFDA-48FE-BDEF-9CADE33ACCCE}" type="presOf" srcId="{8A35E84B-0FAC-42D3-9D97-7414A70617A0}" destId="{60851278-0A40-475E-87E4-86ECA310045F}" srcOrd="0" destOrd="0" presId="urn:microsoft.com/office/officeart/2008/layout/LinedList"/>
    <dgm:cxn modelId="{6B06926C-A0ED-43A1-9574-E5F309C4F1F7}" type="presOf" srcId="{97D415F7-9C27-4696-930A-6A979DC51491}" destId="{534C9F46-90D0-4B7F-8374-142799D8A2D4}" srcOrd="0" destOrd="0" presId="urn:microsoft.com/office/officeart/2008/layout/LinedList"/>
    <dgm:cxn modelId="{91A42B6F-20D9-4D9E-908D-3445D8947CC4}" srcId="{B2F63341-9AF1-4F09-AE70-26305648A1A9}" destId="{4966609A-EE4E-4510-AF71-EB0131CB8346}" srcOrd="3" destOrd="0" parTransId="{E1E1E5DD-E13C-4861-B262-939D93C208F1}" sibTransId="{6B9A2CF8-ABF1-4ED7-8FE7-B3BF51BF5A78}"/>
    <dgm:cxn modelId="{86DDBD4F-E478-4242-82DF-3F7F1A1140C8}" srcId="{B2F63341-9AF1-4F09-AE70-26305648A1A9}" destId="{97D415F7-9C27-4696-930A-6A979DC51491}" srcOrd="1" destOrd="0" parTransId="{7B10E2C3-41D8-4628-BB4A-C41534BC7329}" sibTransId="{7B4DF47E-59AE-4317-BABB-303E7A8CACEF}"/>
    <dgm:cxn modelId="{2E20427A-09CE-4108-AE0B-266115EB4B4C}" type="presOf" srcId="{E8ED516E-BC32-428F-A4AE-8507166D716C}" destId="{021273F5-3EAD-4803-ACD9-98EE0661F86A}" srcOrd="0" destOrd="0" presId="urn:microsoft.com/office/officeart/2008/layout/LinedList"/>
    <dgm:cxn modelId="{5C9BB983-B68C-4187-B7BF-E47789A44605}" srcId="{B2F63341-9AF1-4F09-AE70-26305648A1A9}" destId="{91F7A371-1124-4F87-AAB3-C7791BBE0720}" srcOrd="4" destOrd="0" parTransId="{1F4A82CD-CCB8-4207-B64E-75D8F77CAC42}" sibTransId="{CBC69DC5-669F-48A7-B35A-8E3437C63243}"/>
    <dgm:cxn modelId="{5DF11B87-CA59-4DE3-886C-5E2A568A7B7E}" srcId="{B2F63341-9AF1-4F09-AE70-26305648A1A9}" destId="{3F3089CC-67CC-4BD3-8FD3-9BC4257E2CA0}" srcOrd="7" destOrd="0" parTransId="{511FFDC8-7852-4F3D-8910-3E4EBF4B4AC1}" sibTransId="{966891A3-21A3-414B-AA6E-206070474A4C}"/>
    <dgm:cxn modelId="{94965593-3B02-4B04-B450-D57F88336445}" type="presOf" srcId="{91F7A371-1124-4F87-AAB3-C7791BBE0720}" destId="{D414927C-E597-4998-A2F4-2A14C37482B0}" srcOrd="0" destOrd="0" presId="urn:microsoft.com/office/officeart/2008/layout/LinedList"/>
    <dgm:cxn modelId="{06AF0A94-25BC-4AF2-9F25-7F1F491110CE}" srcId="{B2F63341-9AF1-4F09-AE70-26305648A1A9}" destId="{FCBCD0F8-C676-4AD1-9ADA-AA7E8DC4D39F}" srcOrd="9" destOrd="0" parTransId="{508DDE10-1C16-411D-BCBD-1A5A7B9A784B}" sibTransId="{EA3A1A54-C406-4BF2-9FE2-2683347E00FA}"/>
    <dgm:cxn modelId="{92405699-13A4-4925-9614-53F491C35387}" srcId="{B2F63341-9AF1-4F09-AE70-26305648A1A9}" destId="{D8997530-8AC1-46AA-A6CD-668E2748FD1C}" srcOrd="8" destOrd="0" parTransId="{4BDB05D1-5A8D-4A85-B2DA-502CA971A807}" sibTransId="{8C1349E6-A920-45E9-A025-F6568E4CFBCD}"/>
    <dgm:cxn modelId="{4CD9649F-FED5-4C07-B365-DA340EAE93BC}" type="presOf" srcId="{3F3089CC-67CC-4BD3-8FD3-9BC4257E2CA0}" destId="{C0DDEFE6-894F-4ED3-BD46-E3400F8D1CBD}" srcOrd="0" destOrd="0" presId="urn:microsoft.com/office/officeart/2008/layout/LinedList"/>
    <dgm:cxn modelId="{CAAACBA5-8048-4AD0-B825-14DFD026F037}" type="presOf" srcId="{B2F63341-9AF1-4F09-AE70-26305648A1A9}" destId="{AD06553A-14DD-4CC8-9EC1-090527F849A6}" srcOrd="0" destOrd="0" presId="urn:microsoft.com/office/officeart/2008/layout/LinedList"/>
    <dgm:cxn modelId="{12C733AD-F72A-4437-9F43-142252A44822}" type="presOf" srcId="{1651528B-9CB8-4DCB-A8B0-729195225B33}" destId="{3300B44A-ADA3-497F-9102-1BC82389D00E}" srcOrd="0" destOrd="0" presId="urn:microsoft.com/office/officeart/2008/layout/LinedList"/>
    <dgm:cxn modelId="{DE88F2CC-F2F1-4BD8-86B9-AB6E2D23C80E}" type="presOf" srcId="{4966609A-EE4E-4510-AF71-EB0131CB8346}" destId="{4D5D963E-FA68-4B6F-AE4D-28BF8AA01BBE}" srcOrd="0" destOrd="0" presId="urn:microsoft.com/office/officeart/2008/layout/LinedList"/>
    <dgm:cxn modelId="{364413D3-28FF-4D27-9BCB-C3E5EFB21897}" srcId="{B2F63341-9AF1-4F09-AE70-26305648A1A9}" destId="{43DEA28C-9A6C-4F56-8574-4644A0D099BD}" srcOrd="5" destOrd="0" parTransId="{27AF2D97-E275-4607-8EB9-D0466010145D}" sibTransId="{765FF3CA-72EE-43CA-AD07-3F79D9289552}"/>
    <dgm:cxn modelId="{BBBB82DA-0883-453C-B468-E7B96DAF3E1B}" srcId="{B2F63341-9AF1-4F09-AE70-26305648A1A9}" destId="{46E1FD4B-6004-4CC7-9BE1-D1C5BAF7E7D0}" srcOrd="6" destOrd="0" parTransId="{F3101EC6-1B66-494B-8BB3-0E3A6C5C2C91}" sibTransId="{E91EA7F8-B152-45E9-835D-D052FBFF609B}"/>
    <dgm:cxn modelId="{5BBDBDE4-5ED8-4F28-8F99-3A33EE6E834F}" srcId="{B2F63341-9AF1-4F09-AE70-26305648A1A9}" destId="{8A35E84B-0FAC-42D3-9D97-7414A70617A0}" srcOrd="10" destOrd="0" parTransId="{D3A8A6B0-1B6A-4C66-BD58-71B47A889541}" sibTransId="{B580D2B1-68D4-4851-8BC2-D5E2CD706E30}"/>
    <dgm:cxn modelId="{63FEA2E9-3243-476B-B89B-188066500183}" type="presOf" srcId="{FCBCD0F8-C676-4AD1-9ADA-AA7E8DC4D39F}" destId="{7B3A58ED-A2AA-4E09-A213-F3377B22A3A6}" srcOrd="0" destOrd="0" presId="urn:microsoft.com/office/officeart/2008/layout/LinedList"/>
    <dgm:cxn modelId="{1F070202-4BD4-497F-95B1-5E4229EEC903}" type="presParOf" srcId="{AD06553A-14DD-4CC8-9EC1-090527F849A6}" destId="{4F6C825B-5C4A-46FC-B196-EC5607A9181D}" srcOrd="0" destOrd="0" presId="urn:microsoft.com/office/officeart/2008/layout/LinedList"/>
    <dgm:cxn modelId="{FD27BBA1-E7DE-4E05-82B9-6FEDBD721D87}" type="presParOf" srcId="{AD06553A-14DD-4CC8-9EC1-090527F849A6}" destId="{0F059E66-EC3C-4110-8255-3EB090AFD845}" srcOrd="1" destOrd="0" presId="urn:microsoft.com/office/officeart/2008/layout/LinedList"/>
    <dgm:cxn modelId="{ECAEBEA3-ED30-4A24-9962-3D9954E88984}" type="presParOf" srcId="{0F059E66-EC3C-4110-8255-3EB090AFD845}" destId="{3300B44A-ADA3-497F-9102-1BC82389D00E}" srcOrd="0" destOrd="0" presId="urn:microsoft.com/office/officeart/2008/layout/LinedList"/>
    <dgm:cxn modelId="{5E4EA3D7-EF15-4B90-8684-9C677A85FAE9}" type="presParOf" srcId="{0F059E66-EC3C-4110-8255-3EB090AFD845}" destId="{CA747917-C90D-4093-9F38-75A6239A3FD4}" srcOrd="1" destOrd="0" presId="urn:microsoft.com/office/officeart/2008/layout/LinedList"/>
    <dgm:cxn modelId="{54E566ED-98A8-4C3E-8BE2-7A16EA2AFE56}" type="presParOf" srcId="{AD06553A-14DD-4CC8-9EC1-090527F849A6}" destId="{FAF0191D-5229-4CD1-A0F6-FDAD8EABED06}" srcOrd="2" destOrd="0" presId="urn:microsoft.com/office/officeart/2008/layout/LinedList"/>
    <dgm:cxn modelId="{2A57D330-E39B-4149-B9B7-4CA091668E3D}" type="presParOf" srcId="{AD06553A-14DD-4CC8-9EC1-090527F849A6}" destId="{871B6108-ADD9-417C-944C-DA7904AFFDA7}" srcOrd="3" destOrd="0" presId="urn:microsoft.com/office/officeart/2008/layout/LinedList"/>
    <dgm:cxn modelId="{23F4E358-90A6-4C79-9809-A7D888544A73}" type="presParOf" srcId="{871B6108-ADD9-417C-944C-DA7904AFFDA7}" destId="{534C9F46-90D0-4B7F-8374-142799D8A2D4}" srcOrd="0" destOrd="0" presId="urn:microsoft.com/office/officeart/2008/layout/LinedList"/>
    <dgm:cxn modelId="{EDF30C6F-9CE9-4DEE-8160-206201330CCC}" type="presParOf" srcId="{871B6108-ADD9-417C-944C-DA7904AFFDA7}" destId="{76C65EFC-F4C4-4ABD-B978-5F9AA4622743}" srcOrd="1" destOrd="0" presId="urn:microsoft.com/office/officeart/2008/layout/LinedList"/>
    <dgm:cxn modelId="{1743B911-7CAC-493C-84BA-2A028948BA75}" type="presParOf" srcId="{AD06553A-14DD-4CC8-9EC1-090527F849A6}" destId="{AFB20B79-8633-4FEE-B313-A9E9B4E7DF04}" srcOrd="4" destOrd="0" presId="urn:microsoft.com/office/officeart/2008/layout/LinedList"/>
    <dgm:cxn modelId="{990635A1-8BD5-4D7D-92FC-BE9EAB12A745}" type="presParOf" srcId="{AD06553A-14DD-4CC8-9EC1-090527F849A6}" destId="{0C1D978D-84CB-4CAE-9087-84E3AD4604C6}" srcOrd="5" destOrd="0" presId="urn:microsoft.com/office/officeart/2008/layout/LinedList"/>
    <dgm:cxn modelId="{905CD600-CA70-4C26-B723-F2C74E2043F7}" type="presParOf" srcId="{0C1D978D-84CB-4CAE-9087-84E3AD4604C6}" destId="{021273F5-3EAD-4803-ACD9-98EE0661F86A}" srcOrd="0" destOrd="0" presId="urn:microsoft.com/office/officeart/2008/layout/LinedList"/>
    <dgm:cxn modelId="{C88B0FCE-DBDD-4B0E-9DF2-E0947A4A1337}" type="presParOf" srcId="{0C1D978D-84CB-4CAE-9087-84E3AD4604C6}" destId="{9E109E84-856F-4335-A923-888D25972962}" srcOrd="1" destOrd="0" presId="urn:microsoft.com/office/officeart/2008/layout/LinedList"/>
    <dgm:cxn modelId="{7888520E-CE15-4D1C-BB2B-D3DF19253B4E}" type="presParOf" srcId="{AD06553A-14DD-4CC8-9EC1-090527F849A6}" destId="{B2CACB5A-BD21-422C-99A8-FED7EBD3A4A0}" srcOrd="6" destOrd="0" presId="urn:microsoft.com/office/officeart/2008/layout/LinedList"/>
    <dgm:cxn modelId="{46DF26EF-7E32-4E50-9A58-F2BB2C193681}" type="presParOf" srcId="{AD06553A-14DD-4CC8-9EC1-090527F849A6}" destId="{87D65012-A688-400A-A835-2644371D59A8}" srcOrd="7" destOrd="0" presId="urn:microsoft.com/office/officeart/2008/layout/LinedList"/>
    <dgm:cxn modelId="{637BE8C5-1BFF-4FD8-BD03-99869A86E158}" type="presParOf" srcId="{87D65012-A688-400A-A835-2644371D59A8}" destId="{4D5D963E-FA68-4B6F-AE4D-28BF8AA01BBE}" srcOrd="0" destOrd="0" presId="urn:microsoft.com/office/officeart/2008/layout/LinedList"/>
    <dgm:cxn modelId="{74F9B6B6-B700-4335-922C-DDA53E227AF9}" type="presParOf" srcId="{87D65012-A688-400A-A835-2644371D59A8}" destId="{7182F384-9BD6-49A3-870D-3EF4782EACA3}" srcOrd="1" destOrd="0" presId="urn:microsoft.com/office/officeart/2008/layout/LinedList"/>
    <dgm:cxn modelId="{3C5E4755-97CB-41D4-AEB8-48C0A2459429}" type="presParOf" srcId="{AD06553A-14DD-4CC8-9EC1-090527F849A6}" destId="{372DAD97-791D-4D7A-9E9B-A512866C5B1A}" srcOrd="8" destOrd="0" presId="urn:microsoft.com/office/officeart/2008/layout/LinedList"/>
    <dgm:cxn modelId="{F0563759-C33D-48AE-86BA-397CE85E3BFB}" type="presParOf" srcId="{AD06553A-14DD-4CC8-9EC1-090527F849A6}" destId="{9350FEF3-B2A1-4167-9885-AD1162C23AE4}" srcOrd="9" destOrd="0" presId="urn:microsoft.com/office/officeart/2008/layout/LinedList"/>
    <dgm:cxn modelId="{E1090F6C-2AC4-4915-91F9-C17193F7A016}" type="presParOf" srcId="{9350FEF3-B2A1-4167-9885-AD1162C23AE4}" destId="{D414927C-E597-4998-A2F4-2A14C37482B0}" srcOrd="0" destOrd="0" presId="urn:microsoft.com/office/officeart/2008/layout/LinedList"/>
    <dgm:cxn modelId="{A9D5D585-397E-4102-A150-42996DDC3610}" type="presParOf" srcId="{9350FEF3-B2A1-4167-9885-AD1162C23AE4}" destId="{30692203-6444-4519-846C-B3AD24ACBB54}" srcOrd="1" destOrd="0" presId="urn:microsoft.com/office/officeart/2008/layout/LinedList"/>
    <dgm:cxn modelId="{522F2C6B-51E7-4DC6-A148-508E31E14F75}" type="presParOf" srcId="{AD06553A-14DD-4CC8-9EC1-090527F849A6}" destId="{6E96746C-D764-4E57-BB46-C7001EC96576}" srcOrd="10" destOrd="0" presId="urn:microsoft.com/office/officeart/2008/layout/LinedList"/>
    <dgm:cxn modelId="{625F461E-4074-458E-836F-1FA9AA7A5BE2}" type="presParOf" srcId="{AD06553A-14DD-4CC8-9EC1-090527F849A6}" destId="{DE881650-B0A5-453B-9C7B-737F566F5A6E}" srcOrd="11" destOrd="0" presId="urn:microsoft.com/office/officeart/2008/layout/LinedList"/>
    <dgm:cxn modelId="{02BDA312-2C10-4724-BC3C-CF5F2D42D524}" type="presParOf" srcId="{DE881650-B0A5-453B-9C7B-737F566F5A6E}" destId="{D7C83B1F-03A1-4EE4-A6D4-3872ED69D915}" srcOrd="0" destOrd="0" presId="urn:microsoft.com/office/officeart/2008/layout/LinedList"/>
    <dgm:cxn modelId="{2CECED31-7173-4E1A-9250-A52F57E95928}" type="presParOf" srcId="{DE881650-B0A5-453B-9C7B-737F566F5A6E}" destId="{4BBC44F8-21E9-458A-A442-98EE0FA07BB6}" srcOrd="1" destOrd="0" presId="urn:microsoft.com/office/officeart/2008/layout/LinedList"/>
    <dgm:cxn modelId="{1DCAE8BF-8EAB-44CD-B7A7-21CE986CFD8F}" type="presParOf" srcId="{AD06553A-14DD-4CC8-9EC1-090527F849A6}" destId="{2A93FCE1-25EF-49A7-B0B7-9E48C94C18B0}" srcOrd="12" destOrd="0" presId="urn:microsoft.com/office/officeart/2008/layout/LinedList"/>
    <dgm:cxn modelId="{62672703-3F3C-4084-B936-79FC8332C794}" type="presParOf" srcId="{AD06553A-14DD-4CC8-9EC1-090527F849A6}" destId="{1244FBFD-F248-4384-B9E5-126E864AACDF}" srcOrd="13" destOrd="0" presId="urn:microsoft.com/office/officeart/2008/layout/LinedList"/>
    <dgm:cxn modelId="{7E49127F-5087-4233-A120-A543F95EA454}" type="presParOf" srcId="{1244FBFD-F248-4384-B9E5-126E864AACDF}" destId="{E344793F-2235-479F-B6CF-8930D8F5A11C}" srcOrd="0" destOrd="0" presId="urn:microsoft.com/office/officeart/2008/layout/LinedList"/>
    <dgm:cxn modelId="{A4240E6F-271F-4048-8C0A-F7E6EE8BA39F}" type="presParOf" srcId="{1244FBFD-F248-4384-B9E5-126E864AACDF}" destId="{A72DBA19-580E-4470-B396-F2A65F110230}" srcOrd="1" destOrd="0" presId="urn:microsoft.com/office/officeart/2008/layout/LinedList"/>
    <dgm:cxn modelId="{C3556B69-7ABB-40DA-B4CD-26F9B498D953}" type="presParOf" srcId="{AD06553A-14DD-4CC8-9EC1-090527F849A6}" destId="{62148A59-1BF1-4272-A706-5A3A7DD04C65}" srcOrd="14" destOrd="0" presId="urn:microsoft.com/office/officeart/2008/layout/LinedList"/>
    <dgm:cxn modelId="{84E0E58C-98C2-46B9-8B41-503ECB2E606F}" type="presParOf" srcId="{AD06553A-14DD-4CC8-9EC1-090527F849A6}" destId="{62073700-D171-4F26-A4FE-89C95498EE52}" srcOrd="15" destOrd="0" presId="urn:microsoft.com/office/officeart/2008/layout/LinedList"/>
    <dgm:cxn modelId="{91D445DA-A761-4255-9EB0-468A1B596366}" type="presParOf" srcId="{62073700-D171-4F26-A4FE-89C95498EE52}" destId="{C0DDEFE6-894F-4ED3-BD46-E3400F8D1CBD}" srcOrd="0" destOrd="0" presId="urn:microsoft.com/office/officeart/2008/layout/LinedList"/>
    <dgm:cxn modelId="{DAE60AF7-7FF3-48A1-BE00-C494FE8C879B}" type="presParOf" srcId="{62073700-D171-4F26-A4FE-89C95498EE52}" destId="{237DA8D3-1BCC-448F-937F-816C0D243D21}" srcOrd="1" destOrd="0" presId="urn:microsoft.com/office/officeart/2008/layout/LinedList"/>
    <dgm:cxn modelId="{2FB1B2E5-D607-4A53-BA7B-FB34C5EBDCCA}" type="presParOf" srcId="{AD06553A-14DD-4CC8-9EC1-090527F849A6}" destId="{A76A90D4-9A66-4848-9CBA-CE15D8035B36}" srcOrd="16" destOrd="0" presId="urn:microsoft.com/office/officeart/2008/layout/LinedList"/>
    <dgm:cxn modelId="{0E798BDE-A720-4C8B-9685-50EA675AD458}" type="presParOf" srcId="{AD06553A-14DD-4CC8-9EC1-090527F849A6}" destId="{2463FB21-E965-4B51-8E2B-1680F43F7701}" srcOrd="17" destOrd="0" presId="urn:microsoft.com/office/officeart/2008/layout/LinedList"/>
    <dgm:cxn modelId="{307A3CEA-AE87-409D-97E6-3D39097F595B}" type="presParOf" srcId="{2463FB21-E965-4B51-8E2B-1680F43F7701}" destId="{C1B1B023-CAA1-4B0E-B0BA-7294CDD95A35}" srcOrd="0" destOrd="0" presId="urn:microsoft.com/office/officeart/2008/layout/LinedList"/>
    <dgm:cxn modelId="{47FD0774-CBBD-4136-8485-5796B6BE4B69}" type="presParOf" srcId="{2463FB21-E965-4B51-8E2B-1680F43F7701}" destId="{017E5763-9F9A-4081-8ECA-11D76282BE8A}" srcOrd="1" destOrd="0" presId="urn:microsoft.com/office/officeart/2008/layout/LinedList"/>
    <dgm:cxn modelId="{5BE44A04-4A4B-42F0-A20E-72EC67389DA7}" type="presParOf" srcId="{AD06553A-14DD-4CC8-9EC1-090527F849A6}" destId="{F20A9BD3-57DE-4494-8FFD-F824892F1400}" srcOrd="18" destOrd="0" presId="urn:microsoft.com/office/officeart/2008/layout/LinedList"/>
    <dgm:cxn modelId="{12D34C0F-7383-4235-AF8E-30BA12516B76}" type="presParOf" srcId="{AD06553A-14DD-4CC8-9EC1-090527F849A6}" destId="{EB37B76F-572B-4957-93D1-BD354BCA892C}" srcOrd="19" destOrd="0" presId="urn:microsoft.com/office/officeart/2008/layout/LinedList"/>
    <dgm:cxn modelId="{00CD4D42-141A-4A9E-9680-89C2351794C4}" type="presParOf" srcId="{EB37B76F-572B-4957-93D1-BD354BCA892C}" destId="{7B3A58ED-A2AA-4E09-A213-F3377B22A3A6}" srcOrd="0" destOrd="0" presId="urn:microsoft.com/office/officeart/2008/layout/LinedList"/>
    <dgm:cxn modelId="{17654282-C72F-4DD8-A7EB-DF7BD6717CB1}" type="presParOf" srcId="{EB37B76F-572B-4957-93D1-BD354BCA892C}" destId="{45C8D479-AF8C-425B-854D-5828A616E9DE}" srcOrd="1" destOrd="0" presId="urn:microsoft.com/office/officeart/2008/layout/LinedList"/>
    <dgm:cxn modelId="{122F8CBF-E82E-46A5-AB88-2E2C26B1C11E}" type="presParOf" srcId="{AD06553A-14DD-4CC8-9EC1-090527F849A6}" destId="{3A98BF22-535B-4ECA-8920-566602E2C7A1}" srcOrd="20" destOrd="0" presId="urn:microsoft.com/office/officeart/2008/layout/LinedList"/>
    <dgm:cxn modelId="{4C7442BA-0BE4-4FC9-839E-35BAB61F12DC}" type="presParOf" srcId="{AD06553A-14DD-4CC8-9EC1-090527F849A6}" destId="{BAD5F498-86CB-4138-8353-6D8413DAF420}" srcOrd="21" destOrd="0" presId="urn:microsoft.com/office/officeart/2008/layout/LinedList"/>
    <dgm:cxn modelId="{0E70611F-6CFA-4F72-9363-B58868C369ED}" type="presParOf" srcId="{BAD5F498-86CB-4138-8353-6D8413DAF420}" destId="{60851278-0A40-475E-87E4-86ECA310045F}" srcOrd="0" destOrd="0" presId="urn:microsoft.com/office/officeart/2008/layout/LinedList"/>
    <dgm:cxn modelId="{D50F9D56-436B-44BC-AE04-FB369E572A50}" type="presParOf" srcId="{BAD5F498-86CB-4138-8353-6D8413DAF420}" destId="{D23B9B8C-1BCF-48E5-A5A0-9ACCBAA2C61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7B3DD7-064D-49FF-ACF6-53BF3BE5266D}"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7DC6BFC9-BE20-414F-A571-566634766ABB}">
      <dgm:prSet/>
      <dgm:spPr/>
      <dgm:t>
        <a:bodyPr/>
        <a:lstStyle/>
        <a:p>
          <a:r>
            <a:rPr lang="en-US" dirty="0"/>
            <a:t>Generally, should not be used to diagnose a current infection.</a:t>
          </a:r>
        </a:p>
      </dgm:t>
    </dgm:pt>
    <dgm:pt modelId="{2F247170-8D66-4048-8257-8EF21016C55F}" type="parTrans" cxnId="{3F8010EE-97AA-4446-9F87-E6DA687BA38B}">
      <dgm:prSet/>
      <dgm:spPr/>
      <dgm:t>
        <a:bodyPr/>
        <a:lstStyle/>
        <a:p>
          <a:endParaRPr lang="en-US"/>
        </a:p>
      </dgm:t>
    </dgm:pt>
    <dgm:pt modelId="{4F5200FC-015E-4FB1-92F3-49B4DD8B6611}" type="sibTrans" cxnId="{3F8010EE-97AA-4446-9F87-E6DA687BA38B}">
      <dgm:prSet/>
      <dgm:spPr/>
      <dgm:t>
        <a:bodyPr/>
        <a:lstStyle/>
        <a:p>
          <a:endParaRPr lang="en-US"/>
        </a:p>
      </dgm:t>
    </dgm:pt>
    <dgm:pt modelId="{8FB4AD23-E752-419B-9CDC-22C033D54C85}">
      <dgm:prSet/>
      <dgm:spPr/>
      <dgm:t>
        <a:bodyPr/>
        <a:lstStyle/>
        <a:p>
          <a:r>
            <a:rPr lang="en-US" dirty="0"/>
            <a:t>Not currently recommended to assess immunity following vaccination.</a:t>
          </a:r>
        </a:p>
      </dgm:t>
    </dgm:pt>
    <dgm:pt modelId="{678C2B76-91E8-420F-807F-F0B1737F5A12}" type="parTrans" cxnId="{7D773D97-1137-466E-A798-0287FAC0031C}">
      <dgm:prSet/>
      <dgm:spPr/>
      <dgm:t>
        <a:bodyPr/>
        <a:lstStyle/>
        <a:p>
          <a:endParaRPr lang="en-US"/>
        </a:p>
      </dgm:t>
    </dgm:pt>
    <dgm:pt modelId="{19F4A205-F572-493D-8039-ECAD95CB7D16}" type="sibTrans" cxnId="{7D773D97-1137-466E-A798-0287FAC0031C}">
      <dgm:prSet/>
      <dgm:spPr/>
      <dgm:t>
        <a:bodyPr/>
        <a:lstStyle/>
        <a:p>
          <a:endParaRPr lang="en-US"/>
        </a:p>
      </dgm:t>
    </dgm:pt>
    <dgm:pt modelId="{00154C61-0059-4D13-9233-953A80F136E7}">
      <dgm:prSet/>
      <dgm:spPr/>
      <dgm:t>
        <a:bodyPr/>
        <a:lstStyle/>
        <a:p>
          <a:r>
            <a:rPr lang="en-US" dirty="0"/>
            <a:t>Have varying degrees of accuracy.</a:t>
          </a:r>
        </a:p>
      </dgm:t>
    </dgm:pt>
    <dgm:pt modelId="{DB6FD1A1-CA0D-4201-9D6D-9111856ED243}" type="parTrans" cxnId="{644473AC-D6A9-4D32-9A72-B2A915D70CB5}">
      <dgm:prSet/>
      <dgm:spPr/>
      <dgm:t>
        <a:bodyPr/>
        <a:lstStyle/>
        <a:p>
          <a:endParaRPr lang="en-US"/>
        </a:p>
      </dgm:t>
    </dgm:pt>
    <dgm:pt modelId="{753D81A9-31AB-4B79-A5F2-36209FE5C25F}" type="sibTrans" cxnId="{644473AC-D6A9-4D32-9A72-B2A915D70CB5}">
      <dgm:prSet/>
      <dgm:spPr/>
      <dgm:t>
        <a:bodyPr/>
        <a:lstStyle/>
        <a:p>
          <a:endParaRPr lang="en-US"/>
        </a:p>
      </dgm:t>
    </dgm:pt>
    <dgm:pt modelId="{F1DE0C48-7487-44D3-AA05-788BE00ED21E}">
      <dgm:prSet/>
      <dgm:spPr/>
      <dgm:t>
        <a:bodyPr/>
        <a:lstStyle/>
        <a:p>
          <a:r>
            <a:rPr lang="en-US" dirty="0"/>
            <a:t>Minimize false-positive results by choosing a test with HIGH SPECIFICITY.</a:t>
          </a:r>
        </a:p>
      </dgm:t>
    </dgm:pt>
    <dgm:pt modelId="{02B22F6F-481D-43C5-B60B-1849F9783CF1}" type="parTrans" cxnId="{83B749A4-8F69-4C59-B6EC-F334C9ECE107}">
      <dgm:prSet/>
      <dgm:spPr/>
      <dgm:t>
        <a:bodyPr/>
        <a:lstStyle/>
        <a:p>
          <a:endParaRPr lang="en-US"/>
        </a:p>
      </dgm:t>
    </dgm:pt>
    <dgm:pt modelId="{9EE7DB5A-92E8-4E03-9620-A40197E947B6}" type="sibTrans" cxnId="{83B749A4-8F69-4C59-B6EC-F334C9ECE107}">
      <dgm:prSet/>
      <dgm:spPr/>
      <dgm:t>
        <a:bodyPr/>
        <a:lstStyle/>
        <a:p>
          <a:endParaRPr lang="en-US"/>
        </a:p>
      </dgm:t>
    </dgm:pt>
    <dgm:pt modelId="{B3338483-2914-4457-8B0D-854DC77953DA}">
      <dgm:prSet/>
      <dgm:spPr/>
      <dgm:t>
        <a:bodyPr/>
        <a:lstStyle/>
        <a:p>
          <a:r>
            <a:rPr lang="en-US" dirty="0"/>
            <a:t>With a POSITIVE antibody test, one can continue normal activities but should take steps to protect self and others, including vaccination.</a:t>
          </a:r>
        </a:p>
      </dgm:t>
    </dgm:pt>
    <dgm:pt modelId="{88E12DE4-D0C2-49B1-997E-33F0D4F69419}" type="parTrans" cxnId="{2FF82D3D-A92E-4E4A-B6A3-9F20F8E47259}">
      <dgm:prSet/>
      <dgm:spPr/>
      <dgm:t>
        <a:bodyPr/>
        <a:lstStyle/>
        <a:p>
          <a:endParaRPr lang="en-US"/>
        </a:p>
      </dgm:t>
    </dgm:pt>
    <dgm:pt modelId="{E8206796-B544-4F8F-B392-7C9B069147D8}" type="sibTrans" cxnId="{2FF82D3D-A92E-4E4A-B6A3-9F20F8E47259}">
      <dgm:prSet/>
      <dgm:spPr/>
      <dgm:t>
        <a:bodyPr/>
        <a:lstStyle/>
        <a:p>
          <a:endParaRPr lang="en-US"/>
        </a:p>
      </dgm:t>
    </dgm:pt>
    <dgm:pt modelId="{DB8C976C-B5D4-41D1-84C9-97345F56F21D}" type="pres">
      <dgm:prSet presAssocID="{587B3DD7-064D-49FF-ACF6-53BF3BE5266D}" presName="diagram" presStyleCnt="0">
        <dgm:presLayoutVars>
          <dgm:dir/>
          <dgm:resizeHandles val="exact"/>
        </dgm:presLayoutVars>
      </dgm:prSet>
      <dgm:spPr/>
    </dgm:pt>
    <dgm:pt modelId="{BC901F9E-D735-41DA-8410-B4E4320BB4AD}" type="pres">
      <dgm:prSet presAssocID="{7DC6BFC9-BE20-414F-A571-566634766ABB}" presName="node" presStyleLbl="node1" presStyleIdx="0" presStyleCnt="5">
        <dgm:presLayoutVars>
          <dgm:bulletEnabled val="1"/>
        </dgm:presLayoutVars>
      </dgm:prSet>
      <dgm:spPr/>
    </dgm:pt>
    <dgm:pt modelId="{977DABF0-2945-4FEA-B5E3-A7C90CC9C63F}" type="pres">
      <dgm:prSet presAssocID="{4F5200FC-015E-4FB1-92F3-49B4DD8B6611}" presName="sibTrans" presStyleCnt="0"/>
      <dgm:spPr/>
    </dgm:pt>
    <dgm:pt modelId="{9555404B-8A52-417B-A248-23563C236C24}" type="pres">
      <dgm:prSet presAssocID="{8FB4AD23-E752-419B-9CDC-22C033D54C85}" presName="node" presStyleLbl="node1" presStyleIdx="1" presStyleCnt="5">
        <dgm:presLayoutVars>
          <dgm:bulletEnabled val="1"/>
        </dgm:presLayoutVars>
      </dgm:prSet>
      <dgm:spPr/>
    </dgm:pt>
    <dgm:pt modelId="{95CA6579-B0BA-4967-B531-4595DDB09AFA}" type="pres">
      <dgm:prSet presAssocID="{19F4A205-F572-493D-8039-ECAD95CB7D16}" presName="sibTrans" presStyleCnt="0"/>
      <dgm:spPr/>
    </dgm:pt>
    <dgm:pt modelId="{C8372899-7C5C-4670-9FF4-8E22E7CD1000}" type="pres">
      <dgm:prSet presAssocID="{00154C61-0059-4D13-9233-953A80F136E7}" presName="node" presStyleLbl="node1" presStyleIdx="2" presStyleCnt="5" custLinFactNeighborX="1151">
        <dgm:presLayoutVars>
          <dgm:bulletEnabled val="1"/>
        </dgm:presLayoutVars>
      </dgm:prSet>
      <dgm:spPr/>
    </dgm:pt>
    <dgm:pt modelId="{3EBF84F5-9514-4CA2-8485-8FE19991572A}" type="pres">
      <dgm:prSet presAssocID="{753D81A9-31AB-4B79-A5F2-36209FE5C25F}" presName="sibTrans" presStyleCnt="0"/>
      <dgm:spPr/>
    </dgm:pt>
    <dgm:pt modelId="{548E0F82-79E2-4B36-89CF-3E2BF5E524E0}" type="pres">
      <dgm:prSet presAssocID="{F1DE0C48-7487-44D3-AA05-788BE00ED21E}" presName="node" presStyleLbl="node1" presStyleIdx="3" presStyleCnt="5">
        <dgm:presLayoutVars>
          <dgm:bulletEnabled val="1"/>
        </dgm:presLayoutVars>
      </dgm:prSet>
      <dgm:spPr/>
    </dgm:pt>
    <dgm:pt modelId="{2D1A0DD4-DFF2-4837-B276-696FA8F16370}" type="pres">
      <dgm:prSet presAssocID="{9EE7DB5A-92E8-4E03-9620-A40197E947B6}" presName="sibTrans" presStyleCnt="0"/>
      <dgm:spPr/>
    </dgm:pt>
    <dgm:pt modelId="{0210217D-734D-44A6-BDCF-B1A58CA97BA2}" type="pres">
      <dgm:prSet presAssocID="{B3338483-2914-4457-8B0D-854DC77953DA}" presName="node" presStyleLbl="node1" presStyleIdx="4" presStyleCnt="5">
        <dgm:presLayoutVars>
          <dgm:bulletEnabled val="1"/>
        </dgm:presLayoutVars>
      </dgm:prSet>
      <dgm:spPr/>
    </dgm:pt>
  </dgm:ptLst>
  <dgm:cxnLst>
    <dgm:cxn modelId="{0BDC2533-77BF-4640-8732-E025D66C8D80}" type="presOf" srcId="{587B3DD7-064D-49FF-ACF6-53BF3BE5266D}" destId="{DB8C976C-B5D4-41D1-84C9-97345F56F21D}" srcOrd="0" destOrd="0" presId="urn:microsoft.com/office/officeart/2005/8/layout/default"/>
    <dgm:cxn modelId="{9C420337-8B14-4DBE-88C6-0A168383C53E}" type="presOf" srcId="{8FB4AD23-E752-419B-9CDC-22C033D54C85}" destId="{9555404B-8A52-417B-A248-23563C236C24}" srcOrd="0" destOrd="0" presId="urn:microsoft.com/office/officeart/2005/8/layout/default"/>
    <dgm:cxn modelId="{2FF82D3D-A92E-4E4A-B6A3-9F20F8E47259}" srcId="{587B3DD7-064D-49FF-ACF6-53BF3BE5266D}" destId="{B3338483-2914-4457-8B0D-854DC77953DA}" srcOrd="4" destOrd="0" parTransId="{88E12DE4-D0C2-49B1-997E-33F0D4F69419}" sibTransId="{E8206796-B544-4F8F-B392-7C9B069147D8}"/>
    <dgm:cxn modelId="{0E434469-A97A-40D3-BFBC-49D65C951D55}" type="presOf" srcId="{00154C61-0059-4D13-9233-953A80F136E7}" destId="{C8372899-7C5C-4670-9FF4-8E22E7CD1000}" srcOrd="0" destOrd="0" presId="urn:microsoft.com/office/officeart/2005/8/layout/default"/>
    <dgm:cxn modelId="{91079280-A907-4A2D-852D-F26602D5FFEA}" type="presOf" srcId="{7DC6BFC9-BE20-414F-A571-566634766ABB}" destId="{BC901F9E-D735-41DA-8410-B4E4320BB4AD}" srcOrd="0" destOrd="0" presId="urn:microsoft.com/office/officeart/2005/8/layout/default"/>
    <dgm:cxn modelId="{7D773D97-1137-466E-A798-0287FAC0031C}" srcId="{587B3DD7-064D-49FF-ACF6-53BF3BE5266D}" destId="{8FB4AD23-E752-419B-9CDC-22C033D54C85}" srcOrd="1" destOrd="0" parTransId="{678C2B76-91E8-420F-807F-F0B1737F5A12}" sibTransId="{19F4A205-F572-493D-8039-ECAD95CB7D16}"/>
    <dgm:cxn modelId="{83B749A4-8F69-4C59-B6EC-F334C9ECE107}" srcId="{587B3DD7-064D-49FF-ACF6-53BF3BE5266D}" destId="{F1DE0C48-7487-44D3-AA05-788BE00ED21E}" srcOrd="3" destOrd="0" parTransId="{02B22F6F-481D-43C5-B60B-1849F9783CF1}" sibTransId="{9EE7DB5A-92E8-4E03-9620-A40197E947B6}"/>
    <dgm:cxn modelId="{644473AC-D6A9-4D32-9A72-B2A915D70CB5}" srcId="{587B3DD7-064D-49FF-ACF6-53BF3BE5266D}" destId="{00154C61-0059-4D13-9233-953A80F136E7}" srcOrd="2" destOrd="0" parTransId="{DB6FD1A1-CA0D-4201-9D6D-9111856ED243}" sibTransId="{753D81A9-31AB-4B79-A5F2-36209FE5C25F}"/>
    <dgm:cxn modelId="{482C5BDB-209D-488C-8B88-6AE182999476}" type="presOf" srcId="{B3338483-2914-4457-8B0D-854DC77953DA}" destId="{0210217D-734D-44A6-BDCF-B1A58CA97BA2}" srcOrd="0" destOrd="0" presId="urn:microsoft.com/office/officeart/2005/8/layout/default"/>
    <dgm:cxn modelId="{A1C86BE5-1F4E-4FA4-8752-D754E377806A}" type="presOf" srcId="{F1DE0C48-7487-44D3-AA05-788BE00ED21E}" destId="{548E0F82-79E2-4B36-89CF-3E2BF5E524E0}" srcOrd="0" destOrd="0" presId="urn:microsoft.com/office/officeart/2005/8/layout/default"/>
    <dgm:cxn modelId="{3F8010EE-97AA-4446-9F87-E6DA687BA38B}" srcId="{587B3DD7-064D-49FF-ACF6-53BF3BE5266D}" destId="{7DC6BFC9-BE20-414F-A571-566634766ABB}" srcOrd="0" destOrd="0" parTransId="{2F247170-8D66-4048-8257-8EF21016C55F}" sibTransId="{4F5200FC-015E-4FB1-92F3-49B4DD8B6611}"/>
    <dgm:cxn modelId="{8F1F6E53-6CEA-49A5-8E0A-8B7A6C7B6FB5}" type="presParOf" srcId="{DB8C976C-B5D4-41D1-84C9-97345F56F21D}" destId="{BC901F9E-D735-41DA-8410-B4E4320BB4AD}" srcOrd="0" destOrd="0" presId="urn:microsoft.com/office/officeart/2005/8/layout/default"/>
    <dgm:cxn modelId="{F9F79747-4BFF-4D00-A834-9BAC6EA55EF8}" type="presParOf" srcId="{DB8C976C-B5D4-41D1-84C9-97345F56F21D}" destId="{977DABF0-2945-4FEA-B5E3-A7C90CC9C63F}" srcOrd="1" destOrd="0" presId="urn:microsoft.com/office/officeart/2005/8/layout/default"/>
    <dgm:cxn modelId="{F6E41B9B-9867-43C1-84BF-870EAC32A83C}" type="presParOf" srcId="{DB8C976C-B5D4-41D1-84C9-97345F56F21D}" destId="{9555404B-8A52-417B-A248-23563C236C24}" srcOrd="2" destOrd="0" presId="urn:microsoft.com/office/officeart/2005/8/layout/default"/>
    <dgm:cxn modelId="{1795A997-B620-4186-86DC-55335D671253}" type="presParOf" srcId="{DB8C976C-B5D4-41D1-84C9-97345F56F21D}" destId="{95CA6579-B0BA-4967-B531-4595DDB09AFA}" srcOrd="3" destOrd="0" presId="urn:microsoft.com/office/officeart/2005/8/layout/default"/>
    <dgm:cxn modelId="{54F90237-DF09-4558-8947-86AC598F8D54}" type="presParOf" srcId="{DB8C976C-B5D4-41D1-84C9-97345F56F21D}" destId="{C8372899-7C5C-4670-9FF4-8E22E7CD1000}" srcOrd="4" destOrd="0" presId="urn:microsoft.com/office/officeart/2005/8/layout/default"/>
    <dgm:cxn modelId="{0322C8A9-5BD8-4ACF-AFEB-5B57AE710737}" type="presParOf" srcId="{DB8C976C-B5D4-41D1-84C9-97345F56F21D}" destId="{3EBF84F5-9514-4CA2-8485-8FE19991572A}" srcOrd="5" destOrd="0" presId="urn:microsoft.com/office/officeart/2005/8/layout/default"/>
    <dgm:cxn modelId="{AF08EF48-4EE3-476E-BC97-831A77838459}" type="presParOf" srcId="{DB8C976C-B5D4-41D1-84C9-97345F56F21D}" destId="{548E0F82-79E2-4B36-89CF-3E2BF5E524E0}" srcOrd="6" destOrd="0" presId="urn:microsoft.com/office/officeart/2005/8/layout/default"/>
    <dgm:cxn modelId="{2F06A303-3FAA-4A17-974E-606659EDB2C2}" type="presParOf" srcId="{DB8C976C-B5D4-41D1-84C9-97345F56F21D}" destId="{2D1A0DD4-DFF2-4837-B276-696FA8F16370}" srcOrd="7" destOrd="0" presId="urn:microsoft.com/office/officeart/2005/8/layout/default"/>
    <dgm:cxn modelId="{3500F121-7E7F-44C0-ADEE-9EE5AF85AA48}" type="presParOf" srcId="{DB8C976C-B5D4-41D1-84C9-97345F56F21D}" destId="{0210217D-734D-44A6-BDCF-B1A58CA97BA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660F8E-27AF-497C-BBB7-81392428186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349FDF5-369C-4C2D-A9A8-E948B9385879}">
      <dgm:prSet/>
      <dgm:spPr/>
      <dgm:t>
        <a:bodyPr/>
        <a:lstStyle/>
        <a:p>
          <a:r>
            <a:rPr lang="en-US" dirty="0"/>
            <a:t>Ask the patient to do</a:t>
          </a:r>
          <a:r>
            <a:rPr lang="en-US" b="0" i="0" dirty="0"/>
            <a:t> their research to support them in being an active participant in their own health.</a:t>
          </a:r>
          <a:endParaRPr lang="en-US" dirty="0"/>
        </a:p>
      </dgm:t>
    </dgm:pt>
    <dgm:pt modelId="{34E76B7F-F3C5-45C2-BBBC-DD7715EBB39C}" type="parTrans" cxnId="{F9516E47-5726-4384-B660-8E12987213EB}">
      <dgm:prSet/>
      <dgm:spPr/>
      <dgm:t>
        <a:bodyPr/>
        <a:lstStyle/>
        <a:p>
          <a:endParaRPr lang="en-US"/>
        </a:p>
      </dgm:t>
    </dgm:pt>
    <dgm:pt modelId="{B7F34E56-8894-43C5-9D45-BC26BF597A05}" type="sibTrans" cxnId="{F9516E47-5726-4384-B660-8E12987213EB}">
      <dgm:prSet/>
      <dgm:spPr/>
      <dgm:t>
        <a:bodyPr/>
        <a:lstStyle/>
        <a:p>
          <a:endParaRPr lang="en-US"/>
        </a:p>
      </dgm:t>
    </dgm:pt>
    <dgm:pt modelId="{2D014C3C-5B71-4BB6-9B4C-690650B8B942}">
      <dgm:prSet/>
      <dgm:spPr/>
      <dgm:t>
        <a:bodyPr/>
        <a:lstStyle/>
        <a:p>
          <a:r>
            <a:rPr lang="en-US" b="0" i="0" dirty="0"/>
            <a:t>Patient questions are important and getting the right answers from reliable sources can add to their peace of mind. </a:t>
          </a:r>
          <a:endParaRPr lang="en-US" dirty="0"/>
        </a:p>
      </dgm:t>
    </dgm:pt>
    <dgm:pt modelId="{39FD468F-4730-4C66-90B4-9066D97D2928}" type="parTrans" cxnId="{B947AE3B-9B8F-45B5-A70B-89BD33604A30}">
      <dgm:prSet/>
      <dgm:spPr/>
      <dgm:t>
        <a:bodyPr/>
        <a:lstStyle/>
        <a:p>
          <a:endParaRPr lang="en-US"/>
        </a:p>
      </dgm:t>
    </dgm:pt>
    <dgm:pt modelId="{03DD9E5F-CA4F-497C-9E50-AC534174C5E0}" type="sibTrans" cxnId="{B947AE3B-9B8F-45B5-A70B-89BD33604A30}">
      <dgm:prSet/>
      <dgm:spPr/>
      <dgm:t>
        <a:bodyPr/>
        <a:lstStyle/>
        <a:p>
          <a:endParaRPr lang="en-US"/>
        </a:p>
      </dgm:t>
    </dgm:pt>
    <dgm:pt modelId="{FA1F4D4B-FB28-410F-AFEF-0DED2344D5E5}">
      <dgm:prSet/>
      <dgm:spPr/>
      <dgm:t>
        <a:bodyPr/>
        <a:lstStyle/>
        <a:p>
          <a:r>
            <a:rPr lang="en-US" dirty="0"/>
            <a:t>Having discussion</a:t>
          </a:r>
          <a:r>
            <a:rPr lang="en-US" b="0" i="0" dirty="0"/>
            <a:t> </a:t>
          </a:r>
          <a:r>
            <a:rPr lang="en-US" dirty="0"/>
            <a:t>with their trusted osteopathic physician </a:t>
          </a:r>
          <a:r>
            <a:rPr lang="en-US" b="0" i="0" dirty="0"/>
            <a:t>and people they know who have been vaccinated can provide learning opportunities.</a:t>
          </a:r>
          <a:endParaRPr lang="en-US" dirty="0"/>
        </a:p>
      </dgm:t>
    </dgm:pt>
    <dgm:pt modelId="{26D7986C-8788-4FC9-9243-061B06B5EBF6}" type="parTrans" cxnId="{8B09E84C-2C67-4D24-902F-EBED6B6E01CF}">
      <dgm:prSet/>
      <dgm:spPr/>
      <dgm:t>
        <a:bodyPr/>
        <a:lstStyle/>
        <a:p>
          <a:endParaRPr lang="en-US"/>
        </a:p>
      </dgm:t>
    </dgm:pt>
    <dgm:pt modelId="{B1BA38E4-0416-4C70-BB70-B269575C955C}" type="sibTrans" cxnId="{8B09E84C-2C67-4D24-902F-EBED6B6E01CF}">
      <dgm:prSet/>
      <dgm:spPr/>
      <dgm:t>
        <a:bodyPr/>
        <a:lstStyle/>
        <a:p>
          <a:endParaRPr lang="en-US"/>
        </a:p>
      </dgm:t>
    </dgm:pt>
    <dgm:pt modelId="{21C5902A-4DB3-4E6E-A582-4B320F45E13F}">
      <dgm:prSet/>
      <dgm:spPr/>
      <dgm:t>
        <a:bodyPr/>
        <a:lstStyle/>
        <a:p>
          <a:r>
            <a:rPr lang="en-US" dirty="0"/>
            <a:t>Becoming educated about the </a:t>
          </a:r>
          <a:r>
            <a:rPr lang="en-US" b="0" i="0" dirty="0"/>
            <a:t> COVID-19 vaccine, patients can make the most informed decision about getting vaccinated.</a:t>
          </a:r>
          <a:endParaRPr lang="en-US" dirty="0"/>
        </a:p>
      </dgm:t>
    </dgm:pt>
    <dgm:pt modelId="{C59162BB-072F-48DA-AC0A-2FCC55525366}" type="parTrans" cxnId="{EB08991B-F28D-4F06-A369-4712E21F11FF}">
      <dgm:prSet/>
      <dgm:spPr/>
      <dgm:t>
        <a:bodyPr/>
        <a:lstStyle/>
        <a:p>
          <a:endParaRPr lang="en-US"/>
        </a:p>
      </dgm:t>
    </dgm:pt>
    <dgm:pt modelId="{1A5C51C3-6914-447D-B20F-705360DACFD6}" type="sibTrans" cxnId="{EB08991B-F28D-4F06-A369-4712E21F11FF}">
      <dgm:prSet/>
      <dgm:spPr/>
      <dgm:t>
        <a:bodyPr/>
        <a:lstStyle/>
        <a:p>
          <a:endParaRPr lang="en-US"/>
        </a:p>
      </dgm:t>
    </dgm:pt>
    <dgm:pt modelId="{6A8EF3CE-5985-4C4D-B7B0-47E5F3E05242}" type="pres">
      <dgm:prSet presAssocID="{87660F8E-27AF-497C-BBB7-81392428186E}" presName="linear" presStyleCnt="0">
        <dgm:presLayoutVars>
          <dgm:animLvl val="lvl"/>
          <dgm:resizeHandles val="exact"/>
        </dgm:presLayoutVars>
      </dgm:prSet>
      <dgm:spPr/>
    </dgm:pt>
    <dgm:pt modelId="{8DB74428-1217-4375-8314-64F1430373C7}" type="pres">
      <dgm:prSet presAssocID="{7349FDF5-369C-4C2D-A9A8-E948B9385879}" presName="parentText" presStyleLbl="node1" presStyleIdx="0" presStyleCnt="4">
        <dgm:presLayoutVars>
          <dgm:chMax val="0"/>
          <dgm:bulletEnabled val="1"/>
        </dgm:presLayoutVars>
      </dgm:prSet>
      <dgm:spPr/>
    </dgm:pt>
    <dgm:pt modelId="{7CE62F1F-8681-4EF9-9670-DBD82BCF51FA}" type="pres">
      <dgm:prSet presAssocID="{B7F34E56-8894-43C5-9D45-BC26BF597A05}" presName="spacer" presStyleCnt="0"/>
      <dgm:spPr/>
    </dgm:pt>
    <dgm:pt modelId="{E85B4B40-3B57-4D68-B73E-980B5CB2F7EF}" type="pres">
      <dgm:prSet presAssocID="{2D014C3C-5B71-4BB6-9B4C-690650B8B942}" presName="parentText" presStyleLbl="node1" presStyleIdx="1" presStyleCnt="4">
        <dgm:presLayoutVars>
          <dgm:chMax val="0"/>
          <dgm:bulletEnabled val="1"/>
        </dgm:presLayoutVars>
      </dgm:prSet>
      <dgm:spPr/>
    </dgm:pt>
    <dgm:pt modelId="{C83F0568-4B08-4E79-B33F-83209B65788A}" type="pres">
      <dgm:prSet presAssocID="{03DD9E5F-CA4F-497C-9E50-AC534174C5E0}" presName="spacer" presStyleCnt="0"/>
      <dgm:spPr/>
    </dgm:pt>
    <dgm:pt modelId="{F5C529B0-6D41-4F66-AFD0-706E70B99E6A}" type="pres">
      <dgm:prSet presAssocID="{FA1F4D4B-FB28-410F-AFEF-0DED2344D5E5}" presName="parentText" presStyleLbl="node1" presStyleIdx="2" presStyleCnt="4">
        <dgm:presLayoutVars>
          <dgm:chMax val="0"/>
          <dgm:bulletEnabled val="1"/>
        </dgm:presLayoutVars>
      </dgm:prSet>
      <dgm:spPr/>
    </dgm:pt>
    <dgm:pt modelId="{C5D767B3-44AD-4C86-BF63-49AAB2EBB581}" type="pres">
      <dgm:prSet presAssocID="{B1BA38E4-0416-4C70-BB70-B269575C955C}" presName="spacer" presStyleCnt="0"/>
      <dgm:spPr/>
    </dgm:pt>
    <dgm:pt modelId="{D4A679EC-758F-47E6-9B88-39513A7DF0C6}" type="pres">
      <dgm:prSet presAssocID="{21C5902A-4DB3-4E6E-A582-4B320F45E13F}" presName="parentText" presStyleLbl="node1" presStyleIdx="3" presStyleCnt="4">
        <dgm:presLayoutVars>
          <dgm:chMax val="0"/>
          <dgm:bulletEnabled val="1"/>
        </dgm:presLayoutVars>
      </dgm:prSet>
      <dgm:spPr/>
    </dgm:pt>
  </dgm:ptLst>
  <dgm:cxnLst>
    <dgm:cxn modelId="{A1D57101-DF12-42FB-8133-C4D0496A2096}" type="presOf" srcId="{87660F8E-27AF-497C-BBB7-81392428186E}" destId="{6A8EF3CE-5985-4C4D-B7B0-47E5F3E05242}" srcOrd="0" destOrd="0" presId="urn:microsoft.com/office/officeart/2005/8/layout/vList2"/>
    <dgm:cxn modelId="{EB08991B-F28D-4F06-A369-4712E21F11FF}" srcId="{87660F8E-27AF-497C-BBB7-81392428186E}" destId="{21C5902A-4DB3-4E6E-A582-4B320F45E13F}" srcOrd="3" destOrd="0" parTransId="{C59162BB-072F-48DA-AC0A-2FCC55525366}" sibTransId="{1A5C51C3-6914-447D-B20F-705360DACFD6}"/>
    <dgm:cxn modelId="{08433F1F-4550-484F-8A51-506853E2823D}" type="presOf" srcId="{2D014C3C-5B71-4BB6-9B4C-690650B8B942}" destId="{E85B4B40-3B57-4D68-B73E-980B5CB2F7EF}" srcOrd="0" destOrd="0" presId="urn:microsoft.com/office/officeart/2005/8/layout/vList2"/>
    <dgm:cxn modelId="{473B6438-CB43-4A0B-B616-1CF1732F5A02}" type="presOf" srcId="{FA1F4D4B-FB28-410F-AFEF-0DED2344D5E5}" destId="{F5C529B0-6D41-4F66-AFD0-706E70B99E6A}" srcOrd="0" destOrd="0" presId="urn:microsoft.com/office/officeart/2005/8/layout/vList2"/>
    <dgm:cxn modelId="{B947AE3B-9B8F-45B5-A70B-89BD33604A30}" srcId="{87660F8E-27AF-497C-BBB7-81392428186E}" destId="{2D014C3C-5B71-4BB6-9B4C-690650B8B942}" srcOrd="1" destOrd="0" parTransId="{39FD468F-4730-4C66-90B4-9066D97D2928}" sibTransId="{03DD9E5F-CA4F-497C-9E50-AC534174C5E0}"/>
    <dgm:cxn modelId="{F9516E47-5726-4384-B660-8E12987213EB}" srcId="{87660F8E-27AF-497C-BBB7-81392428186E}" destId="{7349FDF5-369C-4C2D-A9A8-E948B9385879}" srcOrd="0" destOrd="0" parTransId="{34E76B7F-F3C5-45C2-BBBC-DD7715EBB39C}" sibTransId="{B7F34E56-8894-43C5-9D45-BC26BF597A05}"/>
    <dgm:cxn modelId="{8B09E84C-2C67-4D24-902F-EBED6B6E01CF}" srcId="{87660F8E-27AF-497C-BBB7-81392428186E}" destId="{FA1F4D4B-FB28-410F-AFEF-0DED2344D5E5}" srcOrd="2" destOrd="0" parTransId="{26D7986C-8788-4FC9-9243-061B06B5EBF6}" sibTransId="{B1BA38E4-0416-4C70-BB70-B269575C955C}"/>
    <dgm:cxn modelId="{36FFCF74-97DC-418B-ADC2-1731A211DF8E}" type="presOf" srcId="{7349FDF5-369C-4C2D-A9A8-E948B9385879}" destId="{8DB74428-1217-4375-8314-64F1430373C7}" srcOrd="0" destOrd="0" presId="urn:microsoft.com/office/officeart/2005/8/layout/vList2"/>
    <dgm:cxn modelId="{787E5CB6-5673-4ED3-9F47-8DC1786F0E8E}" type="presOf" srcId="{21C5902A-4DB3-4E6E-A582-4B320F45E13F}" destId="{D4A679EC-758F-47E6-9B88-39513A7DF0C6}" srcOrd="0" destOrd="0" presId="urn:microsoft.com/office/officeart/2005/8/layout/vList2"/>
    <dgm:cxn modelId="{A4733182-FA08-4FDC-9F41-098D1988A2C6}" type="presParOf" srcId="{6A8EF3CE-5985-4C4D-B7B0-47E5F3E05242}" destId="{8DB74428-1217-4375-8314-64F1430373C7}" srcOrd="0" destOrd="0" presId="urn:microsoft.com/office/officeart/2005/8/layout/vList2"/>
    <dgm:cxn modelId="{DE063902-0314-4599-A522-05CEADC3E0A1}" type="presParOf" srcId="{6A8EF3CE-5985-4C4D-B7B0-47E5F3E05242}" destId="{7CE62F1F-8681-4EF9-9670-DBD82BCF51FA}" srcOrd="1" destOrd="0" presId="urn:microsoft.com/office/officeart/2005/8/layout/vList2"/>
    <dgm:cxn modelId="{4DC2E111-2D99-4C09-993E-26C65A0482B3}" type="presParOf" srcId="{6A8EF3CE-5985-4C4D-B7B0-47E5F3E05242}" destId="{E85B4B40-3B57-4D68-B73E-980B5CB2F7EF}" srcOrd="2" destOrd="0" presId="urn:microsoft.com/office/officeart/2005/8/layout/vList2"/>
    <dgm:cxn modelId="{15942865-37F3-4759-AB6C-DDA4C9693A8D}" type="presParOf" srcId="{6A8EF3CE-5985-4C4D-B7B0-47E5F3E05242}" destId="{C83F0568-4B08-4E79-B33F-83209B65788A}" srcOrd="3" destOrd="0" presId="urn:microsoft.com/office/officeart/2005/8/layout/vList2"/>
    <dgm:cxn modelId="{BFBA60BB-9B8D-42D0-810B-4A3000EFECBC}" type="presParOf" srcId="{6A8EF3CE-5985-4C4D-B7B0-47E5F3E05242}" destId="{F5C529B0-6D41-4F66-AFD0-706E70B99E6A}" srcOrd="4" destOrd="0" presId="urn:microsoft.com/office/officeart/2005/8/layout/vList2"/>
    <dgm:cxn modelId="{287D4310-7724-41AA-BC47-D45F6E0F0F88}" type="presParOf" srcId="{6A8EF3CE-5985-4C4D-B7B0-47E5F3E05242}" destId="{C5D767B3-44AD-4C86-BF63-49AAB2EBB581}" srcOrd="5" destOrd="0" presId="urn:microsoft.com/office/officeart/2005/8/layout/vList2"/>
    <dgm:cxn modelId="{FE049862-1AAB-4F27-846D-CFE038FCD796}" type="presParOf" srcId="{6A8EF3CE-5985-4C4D-B7B0-47E5F3E05242}" destId="{D4A679EC-758F-47E6-9B88-39513A7DF0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FCFAE88-0F69-4554-B946-62AA08EAE40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AFF41BA-03E7-4903-8C23-9F05D70D67C2}">
      <dgm:prSet custT="1"/>
      <dgm:spPr/>
      <dgm:t>
        <a:bodyPr/>
        <a:lstStyle/>
        <a:p>
          <a:pPr algn="ctr"/>
          <a:r>
            <a:rPr lang="en-US" sz="2000" b="1" dirty="0"/>
            <a:t>COMMON MYTHS  around the COVID-19 Vaccine</a:t>
          </a:r>
        </a:p>
      </dgm:t>
    </dgm:pt>
    <dgm:pt modelId="{C5945030-9BBD-4768-A319-46933DDC74C6}" type="parTrans" cxnId="{048C8709-7BDA-432F-A177-5180B92C80D9}">
      <dgm:prSet/>
      <dgm:spPr/>
      <dgm:t>
        <a:bodyPr/>
        <a:lstStyle/>
        <a:p>
          <a:endParaRPr lang="en-US"/>
        </a:p>
      </dgm:t>
    </dgm:pt>
    <dgm:pt modelId="{AD52B9EF-11EB-4D74-AB3A-96758240941C}" type="sibTrans" cxnId="{048C8709-7BDA-432F-A177-5180B92C80D9}">
      <dgm:prSet/>
      <dgm:spPr/>
      <dgm:t>
        <a:bodyPr/>
        <a:lstStyle/>
        <a:p>
          <a:endParaRPr lang="en-US"/>
        </a:p>
      </dgm:t>
    </dgm:pt>
    <dgm:pt modelId="{4792D1E9-7F4F-4035-82C6-3C9BED172321}">
      <dgm:prSet/>
      <dgm:spPr/>
      <dgm:t>
        <a:bodyPr/>
        <a:lstStyle/>
        <a:p>
          <a:r>
            <a:rPr lang="en-US" b="1" i="0"/>
            <a:t>The ingredients in COVID-19 vaccines are dangerous.</a:t>
          </a:r>
          <a:endParaRPr lang="en-US"/>
        </a:p>
      </dgm:t>
    </dgm:pt>
    <dgm:pt modelId="{858E6802-5E3A-4643-91A6-12AFFEF82050}" type="parTrans" cxnId="{312AE685-DAE3-42A8-A0B4-D7AEB50EDE90}">
      <dgm:prSet/>
      <dgm:spPr/>
      <dgm:t>
        <a:bodyPr/>
        <a:lstStyle/>
        <a:p>
          <a:endParaRPr lang="en-US"/>
        </a:p>
      </dgm:t>
    </dgm:pt>
    <dgm:pt modelId="{480B3819-2967-4819-A22F-F1A06B8574C0}" type="sibTrans" cxnId="{312AE685-DAE3-42A8-A0B4-D7AEB50EDE90}">
      <dgm:prSet/>
      <dgm:spPr/>
      <dgm:t>
        <a:bodyPr/>
        <a:lstStyle/>
        <a:p>
          <a:endParaRPr lang="en-US"/>
        </a:p>
      </dgm:t>
    </dgm:pt>
    <dgm:pt modelId="{D38B74AE-0524-423E-952C-CD1B36062333}">
      <dgm:prSet/>
      <dgm:spPr/>
      <dgm:t>
        <a:bodyPr/>
        <a:lstStyle/>
        <a:p>
          <a:r>
            <a:rPr lang="en-US" b="1" i="0" dirty="0"/>
            <a:t>COVID-19 vaccines cause variants.</a:t>
          </a:r>
          <a:endParaRPr lang="en-US" dirty="0"/>
        </a:p>
      </dgm:t>
    </dgm:pt>
    <dgm:pt modelId="{17906004-83EC-4E56-86CE-4FC3ECE6556B}" type="parTrans" cxnId="{498E97B7-E674-4F0E-9F13-3CF0552E7E5E}">
      <dgm:prSet/>
      <dgm:spPr/>
      <dgm:t>
        <a:bodyPr/>
        <a:lstStyle/>
        <a:p>
          <a:endParaRPr lang="en-US"/>
        </a:p>
      </dgm:t>
    </dgm:pt>
    <dgm:pt modelId="{9C5F06A1-3558-4E8E-894E-FD0CC14BC558}" type="sibTrans" cxnId="{498E97B7-E674-4F0E-9F13-3CF0552E7E5E}">
      <dgm:prSet/>
      <dgm:spPr/>
      <dgm:t>
        <a:bodyPr/>
        <a:lstStyle/>
        <a:p>
          <a:endParaRPr lang="en-US"/>
        </a:p>
      </dgm:t>
    </dgm:pt>
    <dgm:pt modelId="{F8CA11B1-8B26-4F70-8463-7FF213E42397}">
      <dgm:prSet/>
      <dgm:spPr/>
      <dgm:t>
        <a:bodyPr/>
        <a:lstStyle/>
        <a:p>
          <a:r>
            <a:rPr lang="en-US" b="1" i="0" dirty="0"/>
            <a:t>All events reported to the Vaccine Adverse Event Reporting System (VAERS) are caused by vaccination.</a:t>
          </a:r>
          <a:endParaRPr lang="en-US" dirty="0"/>
        </a:p>
      </dgm:t>
    </dgm:pt>
    <dgm:pt modelId="{B98A33BE-BF9A-406A-8D3C-E50BCB68185D}" type="parTrans" cxnId="{F06B5065-6933-4021-B6B6-84D6123B320F}">
      <dgm:prSet/>
      <dgm:spPr/>
      <dgm:t>
        <a:bodyPr/>
        <a:lstStyle/>
        <a:p>
          <a:endParaRPr lang="en-US"/>
        </a:p>
      </dgm:t>
    </dgm:pt>
    <dgm:pt modelId="{BBEAAC2E-22CE-4448-8D22-3AE2D3EE9111}" type="sibTrans" cxnId="{F06B5065-6933-4021-B6B6-84D6123B320F}">
      <dgm:prSet/>
      <dgm:spPr/>
      <dgm:t>
        <a:bodyPr/>
        <a:lstStyle/>
        <a:p>
          <a:endParaRPr lang="en-US"/>
        </a:p>
      </dgm:t>
    </dgm:pt>
    <dgm:pt modelId="{2D85EC3B-E496-4A4E-A279-C49A71C3AF09}">
      <dgm:prSet/>
      <dgm:spPr/>
      <dgm:t>
        <a:bodyPr/>
        <a:lstStyle/>
        <a:p>
          <a:r>
            <a:rPr lang="en-US" b="1" i="0" dirty="0"/>
            <a:t>The natural immunity from being sick with COVID-19 is better than the immunity received from COVID-19 vaccination.</a:t>
          </a:r>
          <a:endParaRPr lang="en-US" dirty="0"/>
        </a:p>
      </dgm:t>
    </dgm:pt>
    <dgm:pt modelId="{FE994D2D-39DB-4849-9A40-41A6609E047F}" type="parTrans" cxnId="{4F5469A9-A8F2-4774-9D50-2D1C9D50E6D5}">
      <dgm:prSet/>
      <dgm:spPr/>
      <dgm:t>
        <a:bodyPr/>
        <a:lstStyle/>
        <a:p>
          <a:endParaRPr lang="en-US"/>
        </a:p>
      </dgm:t>
    </dgm:pt>
    <dgm:pt modelId="{F3234CCB-6505-4ED7-844C-97E1207B8F76}" type="sibTrans" cxnId="{4F5469A9-A8F2-4774-9D50-2D1C9D50E6D5}">
      <dgm:prSet/>
      <dgm:spPr/>
      <dgm:t>
        <a:bodyPr/>
        <a:lstStyle/>
        <a:p>
          <a:endParaRPr lang="en-US"/>
        </a:p>
      </dgm:t>
    </dgm:pt>
    <dgm:pt modelId="{A8ECF4E0-4235-44B5-9480-437EFEDD9AE9}">
      <dgm:prSet/>
      <dgm:spPr/>
      <dgm:t>
        <a:bodyPr/>
        <a:lstStyle/>
        <a:p>
          <a:r>
            <a:rPr lang="en-US" b="1" i="0" dirty="0"/>
            <a:t>The mRNA vaccine is not considered a vaccine.</a:t>
          </a:r>
          <a:endParaRPr lang="en-US" dirty="0"/>
        </a:p>
      </dgm:t>
    </dgm:pt>
    <dgm:pt modelId="{CBC90ACB-78B5-4DAD-A60B-A91DB9357000}" type="parTrans" cxnId="{4963FD2C-724F-4B14-861F-6F299D871A18}">
      <dgm:prSet/>
      <dgm:spPr/>
      <dgm:t>
        <a:bodyPr/>
        <a:lstStyle/>
        <a:p>
          <a:endParaRPr lang="en-US"/>
        </a:p>
      </dgm:t>
    </dgm:pt>
    <dgm:pt modelId="{C5C3BDAF-B2BC-4D0D-97E5-24129E2E94D1}" type="sibTrans" cxnId="{4963FD2C-724F-4B14-861F-6F299D871A18}">
      <dgm:prSet/>
      <dgm:spPr/>
      <dgm:t>
        <a:bodyPr/>
        <a:lstStyle/>
        <a:p>
          <a:endParaRPr lang="en-US"/>
        </a:p>
      </dgm:t>
    </dgm:pt>
    <dgm:pt modelId="{0FF527BE-3DDB-4826-8031-E5BCC848FDC1}">
      <dgm:prSet/>
      <dgm:spPr/>
      <dgm:t>
        <a:bodyPr/>
        <a:lstStyle/>
        <a:p>
          <a:r>
            <a:rPr lang="en-US" b="1" i="0" dirty="0"/>
            <a:t>COVID-19 vaccines contain microchips.</a:t>
          </a:r>
          <a:endParaRPr lang="en-US" b="0" i="0" dirty="0"/>
        </a:p>
      </dgm:t>
    </dgm:pt>
    <dgm:pt modelId="{6F07D46C-6C52-4B0A-B33A-E17ED3059ADB}" type="parTrans" cxnId="{996ACE67-6FBA-4333-A2D1-4577605CA043}">
      <dgm:prSet/>
      <dgm:spPr/>
      <dgm:t>
        <a:bodyPr/>
        <a:lstStyle/>
        <a:p>
          <a:endParaRPr lang="en-US"/>
        </a:p>
      </dgm:t>
    </dgm:pt>
    <dgm:pt modelId="{AF328F0D-531A-4A0A-A6E7-425503784A9A}" type="sibTrans" cxnId="{996ACE67-6FBA-4333-A2D1-4577605CA043}">
      <dgm:prSet/>
      <dgm:spPr/>
      <dgm:t>
        <a:bodyPr/>
        <a:lstStyle/>
        <a:p>
          <a:endParaRPr lang="en-US"/>
        </a:p>
      </dgm:t>
    </dgm:pt>
    <dgm:pt modelId="{806CE52D-C782-4FA5-8B43-95F0CD2EF3CD}">
      <dgm:prSet/>
      <dgm:spPr/>
      <dgm:t>
        <a:bodyPr/>
        <a:lstStyle/>
        <a:p>
          <a:r>
            <a:rPr lang="en-US" b="1" i="0" dirty="0"/>
            <a:t>Receiving a COVID-19 vaccine can make you magnetic.</a:t>
          </a:r>
          <a:endParaRPr lang="en-US" b="0" i="0" dirty="0"/>
        </a:p>
      </dgm:t>
    </dgm:pt>
    <dgm:pt modelId="{B7F75687-6BA9-4FE1-9B49-61E5AAA8862D}" type="parTrans" cxnId="{7FBF3B13-33D3-455C-BB9E-947894C0B40C}">
      <dgm:prSet/>
      <dgm:spPr/>
      <dgm:t>
        <a:bodyPr/>
        <a:lstStyle/>
        <a:p>
          <a:endParaRPr lang="en-US"/>
        </a:p>
      </dgm:t>
    </dgm:pt>
    <dgm:pt modelId="{C7A22D13-E9F4-437D-B4C7-9817DE8B63E5}" type="sibTrans" cxnId="{7FBF3B13-33D3-455C-BB9E-947894C0B40C}">
      <dgm:prSet/>
      <dgm:spPr/>
      <dgm:t>
        <a:bodyPr/>
        <a:lstStyle/>
        <a:p>
          <a:endParaRPr lang="en-US"/>
        </a:p>
      </dgm:t>
    </dgm:pt>
    <dgm:pt modelId="{CF64F527-41C1-4B6A-82DE-391494B729B0}">
      <dgm:prSet/>
      <dgm:spPr/>
      <dgm:t>
        <a:bodyPr/>
        <a:lstStyle/>
        <a:p>
          <a:r>
            <a:rPr lang="en-US" b="1" i="0" dirty="0"/>
            <a:t>COVID-19 vaccines can alter my DNA.</a:t>
          </a:r>
          <a:endParaRPr lang="en-US" b="0" i="0" dirty="0"/>
        </a:p>
      </dgm:t>
    </dgm:pt>
    <dgm:pt modelId="{DB129D90-4AB5-41FB-825E-6127298CF6F6}" type="parTrans" cxnId="{2B7DAFDB-97A8-46E6-A6E5-B448DB893779}">
      <dgm:prSet/>
      <dgm:spPr/>
      <dgm:t>
        <a:bodyPr/>
        <a:lstStyle/>
        <a:p>
          <a:endParaRPr lang="en-US"/>
        </a:p>
      </dgm:t>
    </dgm:pt>
    <dgm:pt modelId="{F2AFDB36-8117-4438-8AD4-A66CEA05C272}" type="sibTrans" cxnId="{2B7DAFDB-97A8-46E6-A6E5-B448DB893779}">
      <dgm:prSet/>
      <dgm:spPr/>
      <dgm:t>
        <a:bodyPr/>
        <a:lstStyle/>
        <a:p>
          <a:endParaRPr lang="en-US"/>
        </a:p>
      </dgm:t>
    </dgm:pt>
    <dgm:pt modelId="{D55DDE66-2EE2-414D-94D5-D74EAEB27C1B}" type="pres">
      <dgm:prSet presAssocID="{DFCFAE88-0F69-4554-B946-62AA08EAE40F}" presName="linear" presStyleCnt="0">
        <dgm:presLayoutVars>
          <dgm:animLvl val="lvl"/>
          <dgm:resizeHandles val="exact"/>
        </dgm:presLayoutVars>
      </dgm:prSet>
      <dgm:spPr/>
    </dgm:pt>
    <dgm:pt modelId="{890C89CF-A21C-43EA-A5DE-B8FE14195E82}" type="pres">
      <dgm:prSet presAssocID="{6AFF41BA-03E7-4903-8C23-9F05D70D67C2}" presName="parentText" presStyleLbl="node1" presStyleIdx="0" presStyleCnt="9" custLinFactY="5530" custLinFactNeighborX="177" custLinFactNeighborY="100000">
        <dgm:presLayoutVars>
          <dgm:chMax val="0"/>
          <dgm:bulletEnabled val="1"/>
        </dgm:presLayoutVars>
      </dgm:prSet>
      <dgm:spPr/>
    </dgm:pt>
    <dgm:pt modelId="{8A7E301F-F855-4436-AE5A-5DADEF846573}" type="pres">
      <dgm:prSet presAssocID="{AD52B9EF-11EB-4D74-AB3A-96758240941C}" presName="spacer" presStyleCnt="0"/>
      <dgm:spPr/>
    </dgm:pt>
    <dgm:pt modelId="{20C7D375-EB57-4A89-ACFD-DA43B9C02428}" type="pres">
      <dgm:prSet presAssocID="{4792D1E9-7F4F-4035-82C6-3C9BED172321}" presName="parentText" presStyleLbl="node1" presStyleIdx="1" presStyleCnt="9" custLinFactY="9360" custLinFactNeighborX="436" custLinFactNeighborY="100000">
        <dgm:presLayoutVars>
          <dgm:chMax val="0"/>
          <dgm:bulletEnabled val="1"/>
        </dgm:presLayoutVars>
      </dgm:prSet>
      <dgm:spPr/>
    </dgm:pt>
    <dgm:pt modelId="{4177985A-0795-4A37-BD99-9E19DD022B12}" type="pres">
      <dgm:prSet presAssocID="{480B3819-2967-4819-A22F-F1A06B8574C0}" presName="spacer" presStyleCnt="0"/>
      <dgm:spPr/>
    </dgm:pt>
    <dgm:pt modelId="{EBF94E75-7346-485D-9629-BF1E27F357E8}" type="pres">
      <dgm:prSet presAssocID="{D38B74AE-0524-423E-952C-CD1B36062333}" presName="parentText" presStyleLbl="node1" presStyleIdx="2" presStyleCnt="9">
        <dgm:presLayoutVars>
          <dgm:chMax val="0"/>
          <dgm:bulletEnabled val="1"/>
        </dgm:presLayoutVars>
      </dgm:prSet>
      <dgm:spPr/>
    </dgm:pt>
    <dgm:pt modelId="{1F9CCAF9-1FB2-42CA-A2C3-18302B748A1D}" type="pres">
      <dgm:prSet presAssocID="{9C5F06A1-3558-4E8E-894E-FD0CC14BC558}" presName="spacer" presStyleCnt="0"/>
      <dgm:spPr/>
    </dgm:pt>
    <dgm:pt modelId="{C84FD524-A945-48CB-948A-90505A06EA45}" type="pres">
      <dgm:prSet presAssocID="{F8CA11B1-8B26-4F70-8463-7FF213E42397}" presName="parentText" presStyleLbl="node1" presStyleIdx="3" presStyleCnt="9">
        <dgm:presLayoutVars>
          <dgm:chMax val="0"/>
          <dgm:bulletEnabled val="1"/>
        </dgm:presLayoutVars>
      </dgm:prSet>
      <dgm:spPr/>
    </dgm:pt>
    <dgm:pt modelId="{BB4795AF-90E3-4666-82FB-5C9CB3369DB8}" type="pres">
      <dgm:prSet presAssocID="{BBEAAC2E-22CE-4448-8D22-3AE2D3EE9111}" presName="spacer" presStyleCnt="0"/>
      <dgm:spPr/>
    </dgm:pt>
    <dgm:pt modelId="{D6C84F41-61F7-4C6D-A3FA-A9C0CAE2DBD4}" type="pres">
      <dgm:prSet presAssocID="{2D85EC3B-E496-4A4E-A279-C49A71C3AF09}" presName="parentText" presStyleLbl="node1" presStyleIdx="4" presStyleCnt="9">
        <dgm:presLayoutVars>
          <dgm:chMax val="0"/>
          <dgm:bulletEnabled val="1"/>
        </dgm:presLayoutVars>
      </dgm:prSet>
      <dgm:spPr/>
    </dgm:pt>
    <dgm:pt modelId="{F4EC1CD2-AFA4-4EE3-AB69-DA88298DAE31}" type="pres">
      <dgm:prSet presAssocID="{F3234CCB-6505-4ED7-844C-97E1207B8F76}" presName="spacer" presStyleCnt="0"/>
      <dgm:spPr/>
    </dgm:pt>
    <dgm:pt modelId="{19DC0168-BC93-4FB3-8CE0-067471122425}" type="pres">
      <dgm:prSet presAssocID="{A8ECF4E0-4235-44B5-9480-437EFEDD9AE9}" presName="parentText" presStyleLbl="node1" presStyleIdx="5" presStyleCnt="9">
        <dgm:presLayoutVars>
          <dgm:chMax val="0"/>
          <dgm:bulletEnabled val="1"/>
        </dgm:presLayoutVars>
      </dgm:prSet>
      <dgm:spPr/>
    </dgm:pt>
    <dgm:pt modelId="{7A16E918-8C82-4FFE-98B8-34D2FC70721C}" type="pres">
      <dgm:prSet presAssocID="{C5C3BDAF-B2BC-4D0D-97E5-24129E2E94D1}" presName="spacer" presStyleCnt="0"/>
      <dgm:spPr/>
    </dgm:pt>
    <dgm:pt modelId="{D20A8562-730B-43DB-83E1-ADFC135865E5}" type="pres">
      <dgm:prSet presAssocID="{0FF527BE-3DDB-4826-8031-E5BCC848FDC1}" presName="parentText" presStyleLbl="node1" presStyleIdx="6" presStyleCnt="9">
        <dgm:presLayoutVars>
          <dgm:chMax val="0"/>
          <dgm:bulletEnabled val="1"/>
        </dgm:presLayoutVars>
      </dgm:prSet>
      <dgm:spPr/>
    </dgm:pt>
    <dgm:pt modelId="{081C437B-FC3B-4C30-B425-F9960DA7CECF}" type="pres">
      <dgm:prSet presAssocID="{AF328F0D-531A-4A0A-A6E7-425503784A9A}" presName="spacer" presStyleCnt="0"/>
      <dgm:spPr/>
    </dgm:pt>
    <dgm:pt modelId="{848C01F7-61B6-48E6-8087-F47E643FD8DB}" type="pres">
      <dgm:prSet presAssocID="{806CE52D-C782-4FA5-8B43-95F0CD2EF3CD}" presName="parentText" presStyleLbl="node1" presStyleIdx="7" presStyleCnt="9">
        <dgm:presLayoutVars>
          <dgm:chMax val="0"/>
          <dgm:bulletEnabled val="1"/>
        </dgm:presLayoutVars>
      </dgm:prSet>
      <dgm:spPr/>
    </dgm:pt>
    <dgm:pt modelId="{4EE9106D-2470-4460-BDF0-EB1F1BF6B08E}" type="pres">
      <dgm:prSet presAssocID="{C7A22D13-E9F4-437D-B4C7-9817DE8B63E5}" presName="spacer" presStyleCnt="0"/>
      <dgm:spPr/>
    </dgm:pt>
    <dgm:pt modelId="{7BBD84EF-39AA-462D-972E-87B8110E1329}" type="pres">
      <dgm:prSet presAssocID="{CF64F527-41C1-4B6A-82DE-391494B729B0}" presName="parentText" presStyleLbl="node1" presStyleIdx="8" presStyleCnt="9">
        <dgm:presLayoutVars>
          <dgm:chMax val="0"/>
          <dgm:bulletEnabled val="1"/>
        </dgm:presLayoutVars>
      </dgm:prSet>
      <dgm:spPr/>
    </dgm:pt>
  </dgm:ptLst>
  <dgm:cxnLst>
    <dgm:cxn modelId="{38B93C04-5936-4EC9-8EF2-4BE383CEC0A0}" type="presOf" srcId="{4792D1E9-7F4F-4035-82C6-3C9BED172321}" destId="{20C7D375-EB57-4A89-ACFD-DA43B9C02428}" srcOrd="0" destOrd="0" presId="urn:microsoft.com/office/officeart/2005/8/layout/vList2"/>
    <dgm:cxn modelId="{D9B24C08-45FF-4018-8F1A-A17F31F7EDE7}" type="presOf" srcId="{806CE52D-C782-4FA5-8B43-95F0CD2EF3CD}" destId="{848C01F7-61B6-48E6-8087-F47E643FD8DB}" srcOrd="0" destOrd="0" presId="urn:microsoft.com/office/officeart/2005/8/layout/vList2"/>
    <dgm:cxn modelId="{048C8709-7BDA-432F-A177-5180B92C80D9}" srcId="{DFCFAE88-0F69-4554-B946-62AA08EAE40F}" destId="{6AFF41BA-03E7-4903-8C23-9F05D70D67C2}" srcOrd="0" destOrd="0" parTransId="{C5945030-9BBD-4768-A319-46933DDC74C6}" sibTransId="{AD52B9EF-11EB-4D74-AB3A-96758240941C}"/>
    <dgm:cxn modelId="{138C6810-6236-442D-ADB6-824DFA6EA00C}" type="presOf" srcId="{6AFF41BA-03E7-4903-8C23-9F05D70D67C2}" destId="{890C89CF-A21C-43EA-A5DE-B8FE14195E82}" srcOrd="0" destOrd="0" presId="urn:microsoft.com/office/officeart/2005/8/layout/vList2"/>
    <dgm:cxn modelId="{7FBF3B13-33D3-455C-BB9E-947894C0B40C}" srcId="{DFCFAE88-0F69-4554-B946-62AA08EAE40F}" destId="{806CE52D-C782-4FA5-8B43-95F0CD2EF3CD}" srcOrd="7" destOrd="0" parTransId="{B7F75687-6BA9-4FE1-9B49-61E5AAA8862D}" sibTransId="{C7A22D13-E9F4-437D-B4C7-9817DE8B63E5}"/>
    <dgm:cxn modelId="{4963FD2C-724F-4B14-861F-6F299D871A18}" srcId="{DFCFAE88-0F69-4554-B946-62AA08EAE40F}" destId="{A8ECF4E0-4235-44B5-9480-437EFEDD9AE9}" srcOrd="5" destOrd="0" parTransId="{CBC90ACB-78B5-4DAD-A60B-A91DB9357000}" sibTransId="{C5C3BDAF-B2BC-4D0D-97E5-24129E2E94D1}"/>
    <dgm:cxn modelId="{240EF533-566E-4531-A2D9-E56E131BC6DA}" type="presOf" srcId="{0FF527BE-3DDB-4826-8031-E5BCC848FDC1}" destId="{D20A8562-730B-43DB-83E1-ADFC135865E5}" srcOrd="0" destOrd="0" presId="urn:microsoft.com/office/officeart/2005/8/layout/vList2"/>
    <dgm:cxn modelId="{B9DE1A39-A735-428B-B35D-2E4E9D47BE1F}" type="presOf" srcId="{F8CA11B1-8B26-4F70-8463-7FF213E42397}" destId="{C84FD524-A945-48CB-948A-90505A06EA45}" srcOrd="0" destOrd="0" presId="urn:microsoft.com/office/officeart/2005/8/layout/vList2"/>
    <dgm:cxn modelId="{A6DC175E-8ABE-49CB-8A3E-6E414F1D8B8C}" type="presOf" srcId="{D38B74AE-0524-423E-952C-CD1B36062333}" destId="{EBF94E75-7346-485D-9629-BF1E27F357E8}" srcOrd="0" destOrd="0" presId="urn:microsoft.com/office/officeart/2005/8/layout/vList2"/>
    <dgm:cxn modelId="{F06B5065-6933-4021-B6B6-84D6123B320F}" srcId="{DFCFAE88-0F69-4554-B946-62AA08EAE40F}" destId="{F8CA11B1-8B26-4F70-8463-7FF213E42397}" srcOrd="3" destOrd="0" parTransId="{B98A33BE-BF9A-406A-8D3C-E50BCB68185D}" sibTransId="{BBEAAC2E-22CE-4448-8D22-3AE2D3EE9111}"/>
    <dgm:cxn modelId="{996ACE67-6FBA-4333-A2D1-4577605CA043}" srcId="{DFCFAE88-0F69-4554-B946-62AA08EAE40F}" destId="{0FF527BE-3DDB-4826-8031-E5BCC848FDC1}" srcOrd="6" destOrd="0" parTransId="{6F07D46C-6C52-4B0A-B33A-E17ED3059ADB}" sibTransId="{AF328F0D-531A-4A0A-A6E7-425503784A9A}"/>
    <dgm:cxn modelId="{312AE685-DAE3-42A8-A0B4-D7AEB50EDE90}" srcId="{DFCFAE88-0F69-4554-B946-62AA08EAE40F}" destId="{4792D1E9-7F4F-4035-82C6-3C9BED172321}" srcOrd="1" destOrd="0" parTransId="{858E6802-5E3A-4643-91A6-12AFFEF82050}" sibTransId="{480B3819-2967-4819-A22F-F1A06B8574C0}"/>
    <dgm:cxn modelId="{BEC0068D-054B-4B81-81B8-15EFE6A3C822}" type="presOf" srcId="{2D85EC3B-E496-4A4E-A279-C49A71C3AF09}" destId="{D6C84F41-61F7-4C6D-A3FA-A9C0CAE2DBD4}" srcOrd="0" destOrd="0" presId="urn:microsoft.com/office/officeart/2005/8/layout/vList2"/>
    <dgm:cxn modelId="{12233292-3E9B-4490-B5E2-C80B17F96E91}" type="presOf" srcId="{DFCFAE88-0F69-4554-B946-62AA08EAE40F}" destId="{D55DDE66-2EE2-414D-94D5-D74EAEB27C1B}" srcOrd="0" destOrd="0" presId="urn:microsoft.com/office/officeart/2005/8/layout/vList2"/>
    <dgm:cxn modelId="{4F5469A9-A8F2-4774-9D50-2D1C9D50E6D5}" srcId="{DFCFAE88-0F69-4554-B946-62AA08EAE40F}" destId="{2D85EC3B-E496-4A4E-A279-C49A71C3AF09}" srcOrd="4" destOrd="0" parTransId="{FE994D2D-39DB-4849-9A40-41A6609E047F}" sibTransId="{F3234CCB-6505-4ED7-844C-97E1207B8F76}"/>
    <dgm:cxn modelId="{498E97B7-E674-4F0E-9F13-3CF0552E7E5E}" srcId="{DFCFAE88-0F69-4554-B946-62AA08EAE40F}" destId="{D38B74AE-0524-423E-952C-CD1B36062333}" srcOrd="2" destOrd="0" parTransId="{17906004-83EC-4E56-86CE-4FC3ECE6556B}" sibTransId="{9C5F06A1-3558-4E8E-894E-FD0CC14BC558}"/>
    <dgm:cxn modelId="{8EAF58C9-B160-4408-96B7-FE72D92F59D0}" type="presOf" srcId="{A8ECF4E0-4235-44B5-9480-437EFEDD9AE9}" destId="{19DC0168-BC93-4FB3-8CE0-067471122425}" srcOrd="0" destOrd="0" presId="urn:microsoft.com/office/officeart/2005/8/layout/vList2"/>
    <dgm:cxn modelId="{F966EDCC-C5C0-46E5-A3D0-7C2E3F2E915C}" type="presOf" srcId="{CF64F527-41C1-4B6A-82DE-391494B729B0}" destId="{7BBD84EF-39AA-462D-972E-87B8110E1329}" srcOrd="0" destOrd="0" presId="urn:microsoft.com/office/officeart/2005/8/layout/vList2"/>
    <dgm:cxn modelId="{2B7DAFDB-97A8-46E6-A6E5-B448DB893779}" srcId="{DFCFAE88-0F69-4554-B946-62AA08EAE40F}" destId="{CF64F527-41C1-4B6A-82DE-391494B729B0}" srcOrd="8" destOrd="0" parTransId="{DB129D90-4AB5-41FB-825E-6127298CF6F6}" sibTransId="{F2AFDB36-8117-4438-8AD4-A66CEA05C272}"/>
    <dgm:cxn modelId="{9B28BD9F-85F7-49A2-B186-94A8A5FD29A8}" type="presParOf" srcId="{D55DDE66-2EE2-414D-94D5-D74EAEB27C1B}" destId="{890C89CF-A21C-43EA-A5DE-B8FE14195E82}" srcOrd="0" destOrd="0" presId="urn:microsoft.com/office/officeart/2005/8/layout/vList2"/>
    <dgm:cxn modelId="{F85F92D5-4836-4D33-9257-3BCF0C0412CB}" type="presParOf" srcId="{D55DDE66-2EE2-414D-94D5-D74EAEB27C1B}" destId="{8A7E301F-F855-4436-AE5A-5DADEF846573}" srcOrd="1" destOrd="0" presId="urn:microsoft.com/office/officeart/2005/8/layout/vList2"/>
    <dgm:cxn modelId="{47911D50-4F32-4ABF-885A-1A38F2DA4D63}" type="presParOf" srcId="{D55DDE66-2EE2-414D-94D5-D74EAEB27C1B}" destId="{20C7D375-EB57-4A89-ACFD-DA43B9C02428}" srcOrd="2" destOrd="0" presId="urn:microsoft.com/office/officeart/2005/8/layout/vList2"/>
    <dgm:cxn modelId="{3BF515E1-5D02-4645-9D14-3E155661C71B}" type="presParOf" srcId="{D55DDE66-2EE2-414D-94D5-D74EAEB27C1B}" destId="{4177985A-0795-4A37-BD99-9E19DD022B12}" srcOrd="3" destOrd="0" presId="urn:microsoft.com/office/officeart/2005/8/layout/vList2"/>
    <dgm:cxn modelId="{E1272DE1-8849-4F31-843B-667C43617EF7}" type="presParOf" srcId="{D55DDE66-2EE2-414D-94D5-D74EAEB27C1B}" destId="{EBF94E75-7346-485D-9629-BF1E27F357E8}" srcOrd="4" destOrd="0" presId="urn:microsoft.com/office/officeart/2005/8/layout/vList2"/>
    <dgm:cxn modelId="{3E17ED54-4A32-4471-B586-35EB34119C9C}" type="presParOf" srcId="{D55DDE66-2EE2-414D-94D5-D74EAEB27C1B}" destId="{1F9CCAF9-1FB2-42CA-A2C3-18302B748A1D}" srcOrd="5" destOrd="0" presId="urn:microsoft.com/office/officeart/2005/8/layout/vList2"/>
    <dgm:cxn modelId="{08291705-D2EC-4BB3-85A9-DD7356770354}" type="presParOf" srcId="{D55DDE66-2EE2-414D-94D5-D74EAEB27C1B}" destId="{C84FD524-A945-48CB-948A-90505A06EA45}" srcOrd="6" destOrd="0" presId="urn:microsoft.com/office/officeart/2005/8/layout/vList2"/>
    <dgm:cxn modelId="{C6C2EBED-83BB-4E8D-8D28-B3FCF09F1BE1}" type="presParOf" srcId="{D55DDE66-2EE2-414D-94D5-D74EAEB27C1B}" destId="{BB4795AF-90E3-4666-82FB-5C9CB3369DB8}" srcOrd="7" destOrd="0" presId="urn:microsoft.com/office/officeart/2005/8/layout/vList2"/>
    <dgm:cxn modelId="{FB68ACDD-6EBC-4412-A636-9A28B5A508BA}" type="presParOf" srcId="{D55DDE66-2EE2-414D-94D5-D74EAEB27C1B}" destId="{D6C84F41-61F7-4C6D-A3FA-A9C0CAE2DBD4}" srcOrd="8" destOrd="0" presId="urn:microsoft.com/office/officeart/2005/8/layout/vList2"/>
    <dgm:cxn modelId="{B2AEBD83-35CD-4219-AFB6-DAB6BF37D48F}" type="presParOf" srcId="{D55DDE66-2EE2-414D-94D5-D74EAEB27C1B}" destId="{F4EC1CD2-AFA4-4EE3-AB69-DA88298DAE31}" srcOrd="9" destOrd="0" presId="urn:microsoft.com/office/officeart/2005/8/layout/vList2"/>
    <dgm:cxn modelId="{1F36A6EF-27BF-4BA3-B3E6-E301FEBD6832}" type="presParOf" srcId="{D55DDE66-2EE2-414D-94D5-D74EAEB27C1B}" destId="{19DC0168-BC93-4FB3-8CE0-067471122425}" srcOrd="10" destOrd="0" presId="urn:microsoft.com/office/officeart/2005/8/layout/vList2"/>
    <dgm:cxn modelId="{FA4072BE-4B7A-4430-9EE7-DF5E7C76C441}" type="presParOf" srcId="{D55DDE66-2EE2-414D-94D5-D74EAEB27C1B}" destId="{7A16E918-8C82-4FFE-98B8-34D2FC70721C}" srcOrd="11" destOrd="0" presId="urn:microsoft.com/office/officeart/2005/8/layout/vList2"/>
    <dgm:cxn modelId="{68583A63-1F60-4144-B832-C06E238D89E3}" type="presParOf" srcId="{D55DDE66-2EE2-414D-94D5-D74EAEB27C1B}" destId="{D20A8562-730B-43DB-83E1-ADFC135865E5}" srcOrd="12" destOrd="0" presId="urn:microsoft.com/office/officeart/2005/8/layout/vList2"/>
    <dgm:cxn modelId="{CD372F28-8F23-41AF-905D-B10912BF13A1}" type="presParOf" srcId="{D55DDE66-2EE2-414D-94D5-D74EAEB27C1B}" destId="{081C437B-FC3B-4C30-B425-F9960DA7CECF}" srcOrd="13" destOrd="0" presId="urn:microsoft.com/office/officeart/2005/8/layout/vList2"/>
    <dgm:cxn modelId="{32849500-A336-4087-83C2-F27F1A5E860E}" type="presParOf" srcId="{D55DDE66-2EE2-414D-94D5-D74EAEB27C1B}" destId="{848C01F7-61B6-48E6-8087-F47E643FD8DB}" srcOrd="14" destOrd="0" presId="urn:microsoft.com/office/officeart/2005/8/layout/vList2"/>
    <dgm:cxn modelId="{9A58A66F-BED1-4118-84A4-D5C98E7EC578}" type="presParOf" srcId="{D55DDE66-2EE2-414D-94D5-D74EAEB27C1B}" destId="{4EE9106D-2470-4460-BDF0-EB1F1BF6B08E}" srcOrd="15" destOrd="0" presId="urn:microsoft.com/office/officeart/2005/8/layout/vList2"/>
    <dgm:cxn modelId="{A0DDABAD-6A26-4916-924A-58D475DE6645}" type="presParOf" srcId="{D55DDE66-2EE2-414D-94D5-D74EAEB27C1B}" destId="{7BBD84EF-39AA-462D-972E-87B8110E1329}"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55E51C-34C4-4F0F-B2B1-4C4518E18E3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F1B8F5-5E77-447E-BE59-9C3A9859AE32}">
      <dgm:prSet custT="1"/>
      <dgm:spPr/>
      <dgm:t>
        <a:bodyPr/>
        <a:lstStyle/>
        <a:p>
          <a:pPr>
            <a:lnSpc>
              <a:spcPct val="100000"/>
            </a:lnSpc>
            <a:defRPr cap="all"/>
          </a:pPr>
          <a:r>
            <a:rPr lang="en-US" sz="1600" dirty="0"/>
            <a:t>Circumspection (</a:t>
          </a:r>
          <a:r>
            <a:rPr lang="en-US" sz="1800" dirty="0"/>
            <a:t>Concerns</a:t>
          </a:r>
          <a:r>
            <a:rPr lang="en-US" sz="1600" dirty="0"/>
            <a:t>/Unknowns)</a:t>
          </a:r>
        </a:p>
      </dgm:t>
    </dgm:pt>
    <dgm:pt modelId="{DE1A50EB-5840-448D-B4A1-F61BB4EB1ABE}" type="parTrans" cxnId="{31B1D024-53E8-4005-B1E8-342189549D0B}">
      <dgm:prSet/>
      <dgm:spPr/>
      <dgm:t>
        <a:bodyPr/>
        <a:lstStyle/>
        <a:p>
          <a:endParaRPr lang="en-US"/>
        </a:p>
      </dgm:t>
    </dgm:pt>
    <dgm:pt modelId="{83D2BAE7-CC49-4145-89CE-1B327828EAA5}" type="sibTrans" cxnId="{31B1D024-53E8-4005-B1E8-342189549D0B}">
      <dgm:prSet/>
      <dgm:spPr/>
      <dgm:t>
        <a:bodyPr/>
        <a:lstStyle/>
        <a:p>
          <a:endParaRPr lang="en-US"/>
        </a:p>
      </dgm:t>
    </dgm:pt>
    <dgm:pt modelId="{8D29E3CA-AB02-468B-8DFE-8CC6473E0775}">
      <dgm:prSet/>
      <dgm:spPr/>
      <dgm:t>
        <a:bodyPr/>
        <a:lstStyle/>
        <a:p>
          <a:pPr>
            <a:lnSpc>
              <a:spcPct val="100000"/>
            </a:lnSpc>
            <a:defRPr cap="all"/>
          </a:pPr>
          <a:r>
            <a:rPr lang="en-US" dirty="0"/>
            <a:t>Confidence (Reduction in confidence in multiple regards)</a:t>
          </a:r>
        </a:p>
      </dgm:t>
    </dgm:pt>
    <dgm:pt modelId="{F788317F-20DE-42DD-B005-219A95AA9796}" type="parTrans" cxnId="{F3FAE436-844C-41FE-B263-947D53CECEC8}">
      <dgm:prSet/>
      <dgm:spPr/>
      <dgm:t>
        <a:bodyPr/>
        <a:lstStyle/>
        <a:p>
          <a:endParaRPr lang="en-US"/>
        </a:p>
      </dgm:t>
    </dgm:pt>
    <dgm:pt modelId="{4C2D4132-FC42-4217-97DE-43C9AA91C2F8}" type="sibTrans" cxnId="{F3FAE436-844C-41FE-B263-947D53CECEC8}">
      <dgm:prSet/>
      <dgm:spPr/>
      <dgm:t>
        <a:bodyPr/>
        <a:lstStyle/>
        <a:p>
          <a:endParaRPr lang="en-US"/>
        </a:p>
      </dgm:t>
    </dgm:pt>
    <dgm:pt modelId="{8CC34F39-96D3-47BB-B313-D21E13A59BD7}">
      <dgm:prSet/>
      <dgm:spPr/>
      <dgm:t>
        <a:bodyPr/>
        <a:lstStyle/>
        <a:p>
          <a:pPr>
            <a:lnSpc>
              <a:spcPct val="100000"/>
            </a:lnSpc>
            <a:defRPr cap="all"/>
          </a:pPr>
          <a:r>
            <a:rPr lang="en-US" dirty="0"/>
            <a:t>Complacency (Uninspired to take action)</a:t>
          </a:r>
        </a:p>
      </dgm:t>
    </dgm:pt>
    <dgm:pt modelId="{1F60C517-5414-4B09-B455-94F764368244}" type="parTrans" cxnId="{DA981EBA-1C0F-4A8C-95D0-2C4652513C59}">
      <dgm:prSet/>
      <dgm:spPr/>
      <dgm:t>
        <a:bodyPr/>
        <a:lstStyle/>
        <a:p>
          <a:endParaRPr lang="en-US"/>
        </a:p>
      </dgm:t>
    </dgm:pt>
    <dgm:pt modelId="{08C1B5C2-6401-495A-B5C9-818491124682}" type="sibTrans" cxnId="{DA981EBA-1C0F-4A8C-95D0-2C4652513C59}">
      <dgm:prSet/>
      <dgm:spPr/>
      <dgm:t>
        <a:bodyPr/>
        <a:lstStyle/>
        <a:p>
          <a:endParaRPr lang="en-US"/>
        </a:p>
      </dgm:t>
    </dgm:pt>
    <dgm:pt modelId="{BF9F0BDC-20F7-4552-9E44-0072E5FB6D45}" type="pres">
      <dgm:prSet presAssocID="{AD55E51C-34C4-4F0F-B2B1-4C4518E18E3B}" presName="root" presStyleCnt="0">
        <dgm:presLayoutVars>
          <dgm:dir/>
          <dgm:resizeHandles val="exact"/>
        </dgm:presLayoutVars>
      </dgm:prSet>
      <dgm:spPr/>
    </dgm:pt>
    <dgm:pt modelId="{A83BA7AA-9951-484E-BF50-CD946765EE0E}" type="pres">
      <dgm:prSet presAssocID="{42F1B8F5-5E77-447E-BE59-9C3A9859AE32}" presName="compNode" presStyleCnt="0"/>
      <dgm:spPr/>
    </dgm:pt>
    <dgm:pt modelId="{AE5D889F-B9B9-4F46-96DC-A474E4D3E664}" type="pres">
      <dgm:prSet presAssocID="{42F1B8F5-5E77-447E-BE59-9C3A9859AE32}" presName="iconBgRect" presStyleLbl="bgShp" presStyleIdx="0" presStyleCnt="3"/>
      <dgm:spPr/>
    </dgm:pt>
    <dgm:pt modelId="{EFBDBF27-8C1C-4329-8E2B-BC3B6AFD7540}" type="pres">
      <dgm:prSet presAssocID="{42F1B8F5-5E77-447E-BE59-9C3A9859AE3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8A2B2766-0FD8-408E-9032-037C0D4444C4}" type="pres">
      <dgm:prSet presAssocID="{42F1B8F5-5E77-447E-BE59-9C3A9859AE32}" presName="spaceRect" presStyleCnt="0"/>
      <dgm:spPr/>
    </dgm:pt>
    <dgm:pt modelId="{F86B77A1-AFCC-40B9-9D46-9D5A9FB6E0A0}" type="pres">
      <dgm:prSet presAssocID="{42F1B8F5-5E77-447E-BE59-9C3A9859AE32}" presName="textRect" presStyleLbl="revTx" presStyleIdx="0" presStyleCnt="3">
        <dgm:presLayoutVars>
          <dgm:chMax val="1"/>
          <dgm:chPref val="1"/>
        </dgm:presLayoutVars>
      </dgm:prSet>
      <dgm:spPr/>
    </dgm:pt>
    <dgm:pt modelId="{E8BDD7A8-41B7-4B16-8326-C764750ACC47}" type="pres">
      <dgm:prSet presAssocID="{83D2BAE7-CC49-4145-89CE-1B327828EAA5}" presName="sibTrans" presStyleCnt="0"/>
      <dgm:spPr/>
    </dgm:pt>
    <dgm:pt modelId="{017A37B7-B618-42A8-B775-70A46D4043E1}" type="pres">
      <dgm:prSet presAssocID="{8D29E3CA-AB02-468B-8DFE-8CC6473E0775}" presName="compNode" presStyleCnt="0"/>
      <dgm:spPr/>
    </dgm:pt>
    <dgm:pt modelId="{77F49437-8EA8-42E5-A332-AD6BF3651D73}" type="pres">
      <dgm:prSet presAssocID="{8D29E3CA-AB02-468B-8DFE-8CC6473E0775}" presName="iconBgRect" presStyleLbl="bgShp" presStyleIdx="1" presStyleCnt="3"/>
      <dgm:spPr/>
    </dgm:pt>
    <dgm:pt modelId="{DB12550D-7645-4C34-B34B-C339B80A2013}" type="pres">
      <dgm:prSet presAssocID="{8D29E3CA-AB02-468B-8DFE-8CC6473E07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tecting Hand"/>
        </a:ext>
      </dgm:extLst>
    </dgm:pt>
    <dgm:pt modelId="{1E268C5C-470E-47D9-A29D-1C3A8F0D5039}" type="pres">
      <dgm:prSet presAssocID="{8D29E3CA-AB02-468B-8DFE-8CC6473E0775}" presName="spaceRect" presStyleCnt="0"/>
      <dgm:spPr/>
    </dgm:pt>
    <dgm:pt modelId="{8EF2ACF7-4F47-4FD2-88C5-27EF321D2289}" type="pres">
      <dgm:prSet presAssocID="{8D29E3CA-AB02-468B-8DFE-8CC6473E0775}" presName="textRect" presStyleLbl="revTx" presStyleIdx="1" presStyleCnt="3">
        <dgm:presLayoutVars>
          <dgm:chMax val="1"/>
          <dgm:chPref val="1"/>
        </dgm:presLayoutVars>
      </dgm:prSet>
      <dgm:spPr/>
    </dgm:pt>
    <dgm:pt modelId="{00818D79-2BD8-4E50-9E8E-9C1F12FEE858}" type="pres">
      <dgm:prSet presAssocID="{4C2D4132-FC42-4217-97DE-43C9AA91C2F8}" presName="sibTrans" presStyleCnt="0"/>
      <dgm:spPr/>
    </dgm:pt>
    <dgm:pt modelId="{AE1FB588-5161-4824-904A-D0D4E779B74B}" type="pres">
      <dgm:prSet presAssocID="{8CC34F39-96D3-47BB-B313-D21E13A59BD7}" presName="compNode" presStyleCnt="0"/>
      <dgm:spPr/>
    </dgm:pt>
    <dgm:pt modelId="{0DF3FA54-0421-43BF-8DA6-0F024EC67D0F}" type="pres">
      <dgm:prSet presAssocID="{8CC34F39-96D3-47BB-B313-D21E13A59BD7}" presName="iconBgRect" presStyleLbl="bgShp" presStyleIdx="2" presStyleCnt="3"/>
      <dgm:spPr/>
    </dgm:pt>
    <dgm:pt modelId="{45D89BA4-D214-4526-B019-8D4E2678E652}" type="pres">
      <dgm:prSet presAssocID="{8CC34F39-96D3-47BB-B313-D21E13A59BD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pper board"/>
        </a:ext>
      </dgm:extLst>
    </dgm:pt>
    <dgm:pt modelId="{8E4E9AA4-13F2-4115-991A-8F5EE44EB972}" type="pres">
      <dgm:prSet presAssocID="{8CC34F39-96D3-47BB-B313-D21E13A59BD7}" presName="spaceRect" presStyleCnt="0"/>
      <dgm:spPr/>
    </dgm:pt>
    <dgm:pt modelId="{710B43D4-4869-4C32-BDBB-632D1967F150}" type="pres">
      <dgm:prSet presAssocID="{8CC34F39-96D3-47BB-B313-D21E13A59BD7}" presName="textRect" presStyleLbl="revTx" presStyleIdx="2" presStyleCnt="3">
        <dgm:presLayoutVars>
          <dgm:chMax val="1"/>
          <dgm:chPref val="1"/>
        </dgm:presLayoutVars>
      </dgm:prSet>
      <dgm:spPr/>
    </dgm:pt>
  </dgm:ptLst>
  <dgm:cxnLst>
    <dgm:cxn modelId="{31B1D024-53E8-4005-B1E8-342189549D0B}" srcId="{AD55E51C-34C4-4F0F-B2B1-4C4518E18E3B}" destId="{42F1B8F5-5E77-447E-BE59-9C3A9859AE32}" srcOrd="0" destOrd="0" parTransId="{DE1A50EB-5840-448D-B4A1-F61BB4EB1ABE}" sibTransId="{83D2BAE7-CC49-4145-89CE-1B327828EAA5}"/>
    <dgm:cxn modelId="{F3FAE436-844C-41FE-B263-947D53CECEC8}" srcId="{AD55E51C-34C4-4F0F-B2B1-4C4518E18E3B}" destId="{8D29E3CA-AB02-468B-8DFE-8CC6473E0775}" srcOrd="1" destOrd="0" parTransId="{F788317F-20DE-42DD-B005-219A95AA9796}" sibTransId="{4C2D4132-FC42-4217-97DE-43C9AA91C2F8}"/>
    <dgm:cxn modelId="{CB88146F-9A8B-41DA-8C3A-B2B62EE9DD2B}" type="presOf" srcId="{AD55E51C-34C4-4F0F-B2B1-4C4518E18E3B}" destId="{BF9F0BDC-20F7-4552-9E44-0072E5FB6D45}" srcOrd="0" destOrd="0" presId="urn:microsoft.com/office/officeart/2018/5/layout/IconCircleLabelList"/>
    <dgm:cxn modelId="{D57F6378-C0BD-407B-A0BA-FAAA0F31E649}" type="presOf" srcId="{8D29E3CA-AB02-468B-8DFE-8CC6473E0775}" destId="{8EF2ACF7-4F47-4FD2-88C5-27EF321D2289}" srcOrd="0" destOrd="0" presId="urn:microsoft.com/office/officeart/2018/5/layout/IconCircleLabelList"/>
    <dgm:cxn modelId="{572720B8-6534-447C-B59A-1A5DBD7A0786}" type="presOf" srcId="{42F1B8F5-5E77-447E-BE59-9C3A9859AE32}" destId="{F86B77A1-AFCC-40B9-9D46-9D5A9FB6E0A0}" srcOrd="0" destOrd="0" presId="urn:microsoft.com/office/officeart/2018/5/layout/IconCircleLabelList"/>
    <dgm:cxn modelId="{DA981EBA-1C0F-4A8C-95D0-2C4652513C59}" srcId="{AD55E51C-34C4-4F0F-B2B1-4C4518E18E3B}" destId="{8CC34F39-96D3-47BB-B313-D21E13A59BD7}" srcOrd="2" destOrd="0" parTransId="{1F60C517-5414-4B09-B455-94F764368244}" sibTransId="{08C1B5C2-6401-495A-B5C9-818491124682}"/>
    <dgm:cxn modelId="{AE7285E4-7A25-4048-B584-447DDD097C1A}" type="presOf" srcId="{8CC34F39-96D3-47BB-B313-D21E13A59BD7}" destId="{710B43D4-4869-4C32-BDBB-632D1967F150}" srcOrd="0" destOrd="0" presId="urn:microsoft.com/office/officeart/2018/5/layout/IconCircleLabelList"/>
    <dgm:cxn modelId="{0E0F52DD-991F-4802-8073-A97BBF55A2D5}" type="presParOf" srcId="{BF9F0BDC-20F7-4552-9E44-0072E5FB6D45}" destId="{A83BA7AA-9951-484E-BF50-CD946765EE0E}" srcOrd="0" destOrd="0" presId="urn:microsoft.com/office/officeart/2018/5/layout/IconCircleLabelList"/>
    <dgm:cxn modelId="{E7D3778E-3FF7-4495-969B-4A7532BDFE77}" type="presParOf" srcId="{A83BA7AA-9951-484E-BF50-CD946765EE0E}" destId="{AE5D889F-B9B9-4F46-96DC-A474E4D3E664}" srcOrd="0" destOrd="0" presId="urn:microsoft.com/office/officeart/2018/5/layout/IconCircleLabelList"/>
    <dgm:cxn modelId="{CEBAC9FC-7D47-410E-AB92-2A4FDB343CFA}" type="presParOf" srcId="{A83BA7AA-9951-484E-BF50-CD946765EE0E}" destId="{EFBDBF27-8C1C-4329-8E2B-BC3B6AFD7540}" srcOrd="1" destOrd="0" presId="urn:microsoft.com/office/officeart/2018/5/layout/IconCircleLabelList"/>
    <dgm:cxn modelId="{546EC0B4-6A44-4A6E-878C-D61D2A5D0A14}" type="presParOf" srcId="{A83BA7AA-9951-484E-BF50-CD946765EE0E}" destId="{8A2B2766-0FD8-408E-9032-037C0D4444C4}" srcOrd="2" destOrd="0" presId="urn:microsoft.com/office/officeart/2018/5/layout/IconCircleLabelList"/>
    <dgm:cxn modelId="{BA6D0450-7B74-45CB-9041-E8758B5C33B8}" type="presParOf" srcId="{A83BA7AA-9951-484E-BF50-CD946765EE0E}" destId="{F86B77A1-AFCC-40B9-9D46-9D5A9FB6E0A0}" srcOrd="3" destOrd="0" presId="urn:microsoft.com/office/officeart/2018/5/layout/IconCircleLabelList"/>
    <dgm:cxn modelId="{5C915759-3589-49CB-895A-4AA69E43EF2B}" type="presParOf" srcId="{BF9F0BDC-20F7-4552-9E44-0072E5FB6D45}" destId="{E8BDD7A8-41B7-4B16-8326-C764750ACC47}" srcOrd="1" destOrd="0" presId="urn:microsoft.com/office/officeart/2018/5/layout/IconCircleLabelList"/>
    <dgm:cxn modelId="{C54B7D3E-A2B3-4B60-8EE0-DE8F75DDC4B8}" type="presParOf" srcId="{BF9F0BDC-20F7-4552-9E44-0072E5FB6D45}" destId="{017A37B7-B618-42A8-B775-70A46D4043E1}" srcOrd="2" destOrd="0" presId="urn:microsoft.com/office/officeart/2018/5/layout/IconCircleLabelList"/>
    <dgm:cxn modelId="{205DB2C2-4976-4892-BB7A-6493C2385205}" type="presParOf" srcId="{017A37B7-B618-42A8-B775-70A46D4043E1}" destId="{77F49437-8EA8-42E5-A332-AD6BF3651D73}" srcOrd="0" destOrd="0" presId="urn:microsoft.com/office/officeart/2018/5/layout/IconCircleLabelList"/>
    <dgm:cxn modelId="{8150364D-002E-428F-A3B4-A226ACF20315}" type="presParOf" srcId="{017A37B7-B618-42A8-B775-70A46D4043E1}" destId="{DB12550D-7645-4C34-B34B-C339B80A2013}" srcOrd="1" destOrd="0" presId="urn:microsoft.com/office/officeart/2018/5/layout/IconCircleLabelList"/>
    <dgm:cxn modelId="{E0E39277-BED4-4CB2-87B0-3554DC09167B}" type="presParOf" srcId="{017A37B7-B618-42A8-B775-70A46D4043E1}" destId="{1E268C5C-470E-47D9-A29D-1C3A8F0D5039}" srcOrd="2" destOrd="0" presId="urn:microsoft.com/office/officeart/2018/5/layout/IconCircleLabelList"/>
    <dgm:cxn modelId="{2D1AC303-06DE-487A-A710-FE767D24A65C}" type="presParOf" srcId="{017A37B7-B618-42A8-B775-70A46D4043E1}" destId="{8EF2ACF7-4F47-4FD2-88C5-27EF321D2289}" srcOrd="3" destOrd="0" presId="urn:microsoft.com/office/officeart/2018/5/layout/IconCircleLabelList"/>
    <dgm:cxn modelId="{63223E6C-C746-4905-88A2-688571E7E036}" type="presParOf" srcId="{BF9F0BDC-20F7-4552-9E44-0072E5FB6D45}" destId="{00818D79-2BD8-4E50-9E8E-9C1F12FEE858}" srcOrd="3" destOrd="0" presId="urn:microsoft.com/office/officeart/2018/5/layout/IconCircleLabelList"/>
    <dgm:cxn modelId="{1E963575-EBE9-44B0-8DB6-EDC9FDEE51E3}" type="presParOf" srcId="{BF9F0BDC-20F7-4552-9E44-0072E5FB6D45}" destId="{AE1FB588-5161-4824-904A-D0D4E779B74B}" srcOrd="4" destOrd="0" presId="urn:microsoft.com/office/officeart/2018/5/layout/IconCircleLabelList"/>
    <dgm:cxn modelId="{4D601890-EF78-4F2D-830E-044FE84AB1B8}" type="presParOf" srcId="{AE1FB588-5161-4824-904A-D0D4E779B74B}" destId="{0DF3FA54-0421-43BF-8DA6-0F024EC67D0F}" srcOrd="0" destOrd="0" presId="urn:microsoft.com/office/officeart/2018/5/layout/IconCircleLabelList"/>
    <dgm:cxn modelId="{3C80B9E5-CFCD-4F3D-9427-2D878EC8ACE2}" type="presParOf" srcId="{AE1FB588-5161-4824-904A-D0D4E779B74B}" destId="{45D89BA4-D214-4526-B019-8D4E2678E652}" srcOrd="1" destOrd="0" presId="urn:microsoft.com/office/officeart/2018/5/layout/IconCircleLabelList"/>
    <dgm:cxn modelId="{A8EFA4BD-224A-41E0-B163-CA6160747396}" type="presParOf" srcId="{AE1FB588-5161-4824-904A-D0D4E779B74B}" destId="{8E4E9AA4-13F2-4115-991A-8F5EE44EB972}" srcOrd="2" destOrd="0" presId="urn:microsoft.com/office/officeart/2018/5/layout/IconCircleLabelList"/>
    <dgm:cxn modelId="{F1604A92-CC35-4E9D-88F6-0685348F2C79}" type="presParOf" srcId="{AE1FB588-5161-4824-904A-D0D4E779B74B}" destId="{710B43D4-4869-4C32-BDBB-632D1967F15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A447B-1337-425D-AD38-33390152EC2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33C5F51-3816-41E5-A0A6-61371CF7F41B}">
      <dgm:prSet/>
      <dgm:spPr/>
      <dgm:t>
        <a:bodyPr/>
        <a:lstStyle/>
        <a:p>
          <a:r>
            <a:rPr lang="en-US" b="0" dirty="0"/>
            <a:t>Individuals perceive risk according to how probable they believe it is that a specific type of event will take place (probability), and how concerned they are with the consequences of such an event (severity). </a:t>
          </a:r>
          <a:endParaRPr lang="en-US" dirty="0"/>
        </a:p>
      </dgm:t>
    </dgm:pt>
    <dgm:pt modelId="{9FF6F274-4F83-42DB-B41E-F6D1951E787D}" type="parTrans" cxnId="{641C3FC5-AE99-4CBC-92E5-B90F8B533DAA}">
      <dgm:prSet/>
      <dgm:spPr/>
      <dgm:t>
        <a:bodyPr/>
        <a:lstStyle/>
        <a:p>
          <a:endParaRPr lang="en-US"/>
        </a:p>
      </dgm:t>
    </dgm:pt>
    <dgm:pt modelId="{093C44C8-244D-4C69-A8FE-2F6DBEDF80E1}" type="sibTrans" cxnId="{641C3FC5-AE99-4CBC-92E5-B90F8B533DAA}">
      <dgm:prSet/>
      <dgm:spPr/>
      <dgm:t>
        <a:bodyPr/>
        <a:lstStyle/>
        <a:p>
          <a:endParaRPr lang="en-US"/>
        </a:p>
      </dgm:t>
    </dgm:pt>
    <dgm:pt modelId="{CC1E0635-F285-42A9-A681-02A1CBF75214}">
      <dgm:prSet/>
      <dgm:spPr/>
      <dgm:t>
        <a:bodyPr/>
        <a:lstStyle/>
        <a:p>
          <a:r>
            <a:rPr lang="en-US" b="0" dirty="0"/>
            <a:t>Risk can also be a feeling. Feelings about risk have a stronger impact on behavior than knowledge       about risk. </a:t>
          </a:r>
          <a:endParaRPr lang="en-US" dirty="0"/>
        </a:p>
      </dgm:t>
    </dgm:pt>
    <dgm:pt modelId="{EB82AFA3-6A8D-4362-B5D4-3FA890D922E0}" type="parTrans" cxnId="{0B703B39-295E-442A-95BF-DE330F8D95D0}">
      <dgm:prSet/>
      <dgm:spPr/>
      <dgm:t>
        <a:bodyPr/>
        <a:lstStyle/>
        <a:p>
          <a:endParaRPr lang="en-US"/>
        </a:p>
      </dgm:t>
    </dgm:pt>
    <dgm:pt modelId="{44158A85-A72A-4769-8346-C50892F194FF}" type="sibTrans" cxnId="{0B703B39-295E-442A-95BF-DE330F8D95D0}">
      <dgm:prSet/>
      <dgm:spPr/>
      <dgm:t>
        <a:bodyPr/>
        <a:lstStyle/>
        <a:p>
          <a:endParaRPr lang="en-US"/>
        </a:p>
      </dgm:t>
    </dgm:pt>
    <dgm:pt modelId="{8571C411-FB26-41C4-8B47-67F391B447D8}">
      <dgm:prSet/>
      <dgm:spPr/>
      <dgm:t>
        <a:bodyPr/>
        <a:lstStyle/>
        <a:p>
          <a:r>
            <a:rPr lang="en-US" b="0"/>
            <a:t>In absence of disease, fear of disease has been replaced by fear of vaccines for some people.</a:t>
          </a:r>
          <a:endParaRPr lang="en-US"/>
        </a:p>
      </dgm:t>
    </dgm:pt>
    <dgm:pt modelId="{2C5A36F5-B4EA-40FE-98C8-C9451A5F247A}" type="parTrans" cxnId="{45007C99-E767-4A72-8AF2-B79F1D285365}">
      <dgm:prSet/>
      <dgm:spPr/>
      <dgm:t>
        <a:bodyPr/>
        <a:lstStyle/>
        <a:p>
          <a:endParaRPr lang="en-US"/>
        </a:p>
      </dgm:t>
    </dgm:pt>
    <dgm:pt modelId="{93843844-4A20-459F-9DCF-EEA626B4A538}" type="sibTrans" cxnId="{45007C99-E767-4A72-8AF2-B79F1D285365}">
      <dgm:prSet/>
      <dgm:spPr/>
      <dgm:t>
        <a:bodyPr/>
        <a:lstStyle/>
        <a:p>
          <a:endParaRPr lang="en-US"/>
        </a:p>
      </dgm:t>
    </dgm:pt>
    <dgm:pt modelId="{0D187D89-0C19-41EF-B0EC-3D3A2AFF2384}" type="pres">
      <dgm:prSet presAssocID="{585A447B-1337-425D-AD38-33390152EC2D}" presName="linear" presStyleCnt="0">
        <dgm:presLayoutVars>
          <dgm:animLvl val="lvl"/>
          <dgm:resizeHandles val="exact"/>
        </dgm:presLayoutVars>
      </dgm:prSet>
      <dgm:spPr/>
    </dgm:pt>
    <dgm:pt modelId="{5219AAFF-F8D7-4DFB-BCA2-5BDA05AA7AC1}" type="pres">
      <dgm:prSet presAssocID="{733C5F51-3816-41E5-A0A6-61371CF7F41B}" presName="parentText" presStyleLbl="node1" presStyleIdx="0" presStyleCnt="3">
        <dgm:presLayoutVars>
          <dgm:chMax val="0"/>
          <dgm:bulletEnabled val="1"/>
        </dgm:presLayoutVars>
      </dgm:prSet>
      <dgm:spPr/>
    </dgm:pt>
    <dgm:pt modelId="{4C93AD00-BD90-466C-9AD7-59CBC38879C9}" type="pres">
      <dgm:prSet presAssocID="{093C44C8-244D-4C69-A8FE-2F6DBEDF80E1}" presName="spacer" presStyleCnt="0"/>
      <dgm:spPr/>
    </dgm:pt>
    <dgm:pt modelId="{808DFEA7-F4BC-493A-B8FD-ED41B82F61EB}" type="pres">
      <dgm:prSet presAssocID="{CC1E0635-F285-42A9-A681-02A1CBF75214}" presName="parentText" presStyleLbl="node1" presStyleIdx="1" presStyleCnt="3">
        <dgm:presLayoutVars>
          <dgm:chMax val="0"/>
          <dgm:bulletEnabled val="1"/>
        </dgm:presLayoutVars>
      </dgm:prSet>
      <dgm:spPr/>
    </dgm:pt>
    <dgm:pt modelId="{B02D77A6-3DA4-4228-A5CC-AE6316CAA802}" type="pres">
      <dgm:prSet presAssocID="{44158A85-A72A-4769-8346-C50892F194FF}" presName="spacer" presStyleCnt="0"/>
      <dgm:spPr/>
    </dgm:pt>
    <dgm:pt modelId="{F0BEDBD1-DB12-4E5F-89FF-DEE4BBE518FF}" type="pres">
      <dgm:prSet presAssocID="{8571C411-FB26-41C4-8B47-67F391B447D8}" presName="parentText" presStyleLbl="node1" presStyleIdx="2" presStyleCnt="3">
        <dgm:presLayoutVars>
          <dgm:chMax val="0"/>
          <dgm:bulletEnabled val="1"/>
        </dgm:presLayoutVars>
      </dgm:prSet>
      <dgm:spPr/>
    </dgm:pt>
  </dgm:ptLst>
  <dgm:cxnLst>
    <dgm:cxn modelId="{0B703B39-295E-442A-95BF-DE330F8D95D0}" srcId="{585A447B-1337-425D-AD38-33390152EC2D}" destId="{CC1E0635-F285-42A9-A681-02A1CBF75214}" srcOrd="1" destOrd="0" parTransId="{EB82AFA3-6A8D-4362-B5D4-3FA890D922E0}" sibTransId="{44158A85-A72A-4769-8346-C50892F194FF}"/>
    <dgm:cxn modelId="{271F514C-C830-4F14-B026-C285D5DFAB23}" type="presOf" srcId="{8571C411-FB26-41C4-8B47-67F391B447D8}" destId="{F0BEDBD1-DB12-4E5F-89FF-DEE4BBE518FF}" srcOrd="0" destOrd="0" presId="urn:microsoft.com/office/officeart/2005/8/layout/vList2"/>
    <dgm:cxn modelId="{45007C99-E767-4A72-8AF2-B79F1D285365}" srcId="{585A447B-1337-425D-AD38-33390152EC2D}" destId="{8571C411-FB26-41C4-8B47-67F391B447D8}" srcOrd="2" destOrd="0" parTransId="{2C5A36F5-B4EA-40FE-98C8-C9451A5F247A}" sibTransId="{93843844-4A20-459F-9DCF-EEA626B4A538}"/>
    <dgm:cxn modelId="{836A6CC3-9337-475D-86FE-E55FBEBFDD6B}" type="presOf" srcId="{585A447B-1337-425D-AD38-33390152EC2D}" destId="{0D187D89-0C19-41EF-B0EC-3D3A2AFF2384}" srcOrd="0" destOrd="0" presId="urn:microsoft.com/office/officeart/2005/8/layout/vList2"/>
    <dgm:cxn modelId="{641C3FC5-AE99-4CBC-92E5-B90F8B533DAA}" srcId="{585A447B-1337-425D-AD38-33390152EC2D}" destId="{733C5F51-3816-41E5-A0A6-61371CF7F41B}" srcOrd="0" destOrd="0" parTransId="{9FF6F274-4F83-42DB-B41E-F6D1951E787D}" sibTransId="{093C44C8-244D-4C69-A8FE-2F6DBEDF80E1}"/>
    <dgm:cxn modelId="{7FCD22E2-63D2-4873-8E6D-F673B9419279}" type="presOf" srcId="{733C5F51-3816-41E5-A0A6-61371CF7F41B}" destId="{5219AAFF-F8D7-4DFB-BCA2-5BDA05AA7AC1}" srcOrd="0" destOrd="0" presId="urn:microsoft.com/office/officeart/2005/8/layout/vList2"/>
    <dgm:cxn modelId="{9EB3CAF3-E55B-4AF8-8558-5B91A2C20C5C}" type="presOf" srcId="{CC1E0635-F285-42A9-A681-02A1CBF75214}" destId="{808DFEA7-F4BC-493A-B8FD-ED41B82F61EB}" srcOrd="0" destOrd="0" presId="urn:microsoft.com/office/officeart/2005/8/layout/vList2"/>
    <dgm:cxn modelId="{A79C03C4-9BB7-460B-B0E4-D186D634401E}" type="presParOf" srcId="{0D187D89-0C19-41EF-B0EC-3D3A2AFF2384}" destId="{5219AAFF-F8D7-4DFB-BCA2-5BDA05AA7AC1}" srcOrd="0" destOrd="0" presId="urn:microsoft.com/office/officeart/2005/8/layout/vList2"/>
    <dgm:cxn modelId="{731E7C18-07E1-48D7-83A1-3FEC7A4BA71E}" type="presParOf" srcId="{0D187D89-0C19-41EF-B0EC-3D3A2AFF2384}" destId="{4C93AD00-BD90-466C-9AD7-59CBC38879C9}" srcOrd="1" destOrd="0" presId="urn:microsoft.com/office/officeart/2005/8/layout/vList2"/>
    <dgm:cxn modelId="{3D6CE9E2-45D5-41B7-AB0F-A0C3D59325B7}" type="presParOf" srcId="{0D187D89-0C19-41EF-B0EC-3D3A2AFF2384}" destId="{808DFEA7-F4BC-493A-B8FD-ED41B82F61EB}" srcOrd="2" destOrd="0" presId="urn:microsoft.com/office/officeart/2005/8/layout/vList2"/>
    <dgm:cxn modelId="{A08535C1-6F2B-4260-89D2-8F96F73827C2}" type="presParOf" srcId="{0D187D89-0C19-41EF-B0EC-3D3A2AFF2384}" destId="{B02D77A6-3DA4-4228-A5CC-AE6316CAA802}" srcOrd="3" destOrd="0" presId="urn:microsoft.com/office/officeart/2005/8/layout/vList2"/>
    <dgm:cxn modelId="{E69A12D3-E4FB-40EE-B7AD-1B5330F1044D}" type="presParOf" srcId="{0D187D89-0C19-41EF-B0EC-3D3A2AFF2384}" destId="{F0BEDBD1-DB12-4E5F-89FF-DEE4BBE518F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6A383D-46AF-4DE4-8334-BF2BEBA2FF77}"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2B008EF9-9270-4B87-A0F4-91F119A37561}">
      <dgm:prSet/>
      <dgm:spPr/>
      <dgm:t>
        <a:bodyPr/>
        <a:lstStyle/>
        <a:p>
          <a:r>
            <a:rPr lang="en-US" b="1" u="sng" dirty="0"/>
            <a:t>Personal Factors</a:t>
          </a:r>
          <a:r>
            <a:rPr lang="en-US" dirty="0"/>
            <a:t>:</a:t>
          </a:r>
        </a:p>
        <a:p>
          <a:r>
            <a:rPr lang="en-US" dirty="0"/>
            <a:t>Knowledge</a:t>
          </a:r>
        </a:p>
        <a:p>
          <a:r>
            <a:rPr lang="en-US" dirty="0"/>
            <a:t>Expectations</a:t>
          </a:r>
        </a:p>
        <a:p>
          <a:r>
            <a:rPr lang="en-US" dirty="0"/>
            <a:t>Attitudes</a:t>
          </a:r>
        </a:p>
      </dgm:t>
    </dgm:pt>
    <dgm:pt modelId="{02222935-E93B-45D4-A4F9-9730CF44ECDD}" type="parTrans" cxnId="{CC4D60A4-4F79-40E5-A964-631EEEA643F2}">
      <dgm:prSet/>
      <dgm:spPr/>
      <dgm:t>
        <a:bodyPr/>
        <a:lstStyle/>
        <a:p>
          <a:endParaRPr lang="en-US"/>
        </a:p>
      </dgm:t>
    </dgm:pt>
    <dgm:pt modelId="{E4108A20-FE7D-415D-84EE-041F0E810691}" type="sibTrans" cxnId="{CC4D60A4-4F79-40E5-A964-631EEEA643F2}">
      <dgm:prSet phldrT="1" phldr="0"/>
      <dgm:spPr/>
      <dgm:t>
        <a:bodyPr/>
        <a:lstStyle/>
        <a:p>
          <a:r>
            <a:rPr lang="en-US"/>
            <a:t>1</a:t>
          </a:r>
        </a:p>
      </dgm:t>
    </dgm:pt>
    <dgm:pt modelId="{CADE30F9-1EB0-4FA3-BC7F-33EFF848650D}">
      <dgm:prSet/>
      <dgm:spPr/>
      <dgm:t>
        <a:bodyPr/>
        <a:lstStyle/>
        <a:p>
          <a:r>
            <a:rPr lang="en-US" b="1" u="sng" dirty="0"/>
            <a:t>Behavioral Factors</a:t>
          </a:r>
          <a:r>
            <a:rPr lang="en-US" dirty="0"/>
            <a:t>:</a:t>
          </a:r>
        </a:p>
        <a:p>
          <a:r>
            <a:rPr lang="en-US" dirty="0"/>
            <a:t>Skills</a:t>
          </a:r>
        </a:p>
        <a:p>
          <a:r>
            <a:rPr lang="en-US" dirty="0"/>
            <a:t>Practice</a:t>
          </a:r>
        </a:p>
        <a:p>
          <a:r>
            <a:rPr lang="en-US" dirty="0"/>
            <a:t>Self-Efficacy</a:t>
          </a:r>
        </a:p>
      </dgm:t>
    </dgm:pt>
    <dgm:pt modelId="{09DE651A-057A-4A4A-A494-96FEDB99DE43}" type="parTrans" cxnId="{88FA6A87-40B7-4D11-BE30-4A5895D637D1}">
      <dgm:prSet/>
      <dgm:spPr/>
      <dgm:t>
        <a:bodyPr/>
        <a:lstStyle/>
        <a:p>
          <a:endParaRPr lang="en-US"/>
        </a:p>
      </dgm:t>
    </dgm:pt>
    <dgm:pt modelId="{FCE729E3-2DB0-4692-B7A5-30D7E9E04982}" type="sibTrans" cxnId="{88FA6A87-40B7-4D11-BE30-4A5895D637D1}">
      <dgm:prSet phldrT="2" phldr="0"/>
      <dgm:spPr/>
      <dgm:t>
        <a:bodyPr/>
        <a:lstStyle/>
        <a:p>
          <a:r>
            <a:rPr lang="en-US"/>
            <a:t>2</a:t>
          </a:r>
        </a:p>
      </dgm:t>
    </dgm:pt>
    <dgm:pt modelId="{1ED422C0-ACEE-49CA-95C2-6ACFF741071F}">
      <dgm:prSet/>
      <dgm:spPr/>
      <dgm:t>
        <a:bodyPr/>
        <a:lstStyle/>
        <a:p>
          <a:r>
            <a:rPr lang="en-US" b="1" u="sng" dirty="0"/>
            <a:t>Environmental Factors</a:t>
          </a:r>
          <a:r>
            <a:rPr lang="en-US" dirty="0"/>
            <a:t>: </a:t>
          </a:r>
        </a:p>
        <a:p>
          <a:r>
            <a:rPr lang="en-US" dirty="0"/>
            <a:t>Social Norms</a:t>
          </a:r>
        </a:p>
        <a:p>
          <a:r>
            <a:rPr lang="en-US" dirty="0"/>
            <a:t>Access</a:t>
          </a:r>
        </a:p>
        <a:p>
          <a:r>
            <a:rPr lang="en-US" dirty="0"/>
            <a:t>Influence on Others</a:t>
          </a:r>
        </a:p>
      </dgm:t>
    </dgm:pt>
    <dgm:pt modelId="{7F3C557D-F63A-4741-8B13-45F16B5D0FC8}" type="parTrans" cxnId="{E98942A5-75FF-4CCD-9F02-46343A53E7BA}">
      <dgm:prSet/>
      <dgm:spPr/>
      <dgm:t>
        <a:bodyPr/>
        <a:lstStyle/>
        <a:p>
          <a:endParaRPr lang="en-US"/>
        </a:p>
      </dgm:t>
    </dgm:pt>
    <dgm:pt modelId="{3B99C876-E8FD-4733-B1C5-1AC3D98DE781}" type="sibTrans" cxnId="{E98942A5-75FF-4CCD-9F02-46343A53E7BA}">
      <dgm:prSet phldrT="3" phldr="0"/>
      <dgm:spPr/>
      <dgm:t>
        <a:bodyPr/>
        <a:lstStyle/>
        <a:p>
          <a:r>
            <a:rPr lang="en-US"/>
            <a:t>3</a:t>
          </a:r>
        </a:p>
      </dgm:t>
    </dgm:pt>
    <dgm:pt modelId="{871D955E-DAA4-4FDE-8A3B-00B4DDFBC91B}" type="pres">
      <dgm:prSet presAssocID="{A26A383D-46AF-4DE4-8334-BF2BEBA2FF77}" presName="Name0" presStyleCnt="0">
        <dgm:presLayoutVars>
          <dgm:animLvl val="lvl"/>
          <dgm:resizeHandles val="exact"/>
        </dgm:presLayoutVars>
      </dgm:prSet>
      <dgm:spPr/>
    </dgm:pt>
    <dgm:pt modelId="{061CEE34-C9BE-4DB5-972D-9C685DB19890}" type="pres">
      <dgm:prSet presAssocID="{2B008EF9-9270-4B87-A0F4-91F119A37561}" presName="compositeNode" presStyleCnt="0">
        <dgm:presLayoutVars>
          <dgm:bulletEnabled val="1"/>
        </dgm:presLayoutVars>
      </dgm:prSet>
      <dgm:spPr/>
    </dgm:pt>
    <dgm:pt modelId="{DFC9CAF9-F8FB-412B-B38C-E0A61D1026E0}" type="pres">
      <dgm:prSet presAssocID="{2B008EF9-9270-4B87-A0F4-91F119A37561}" presName="bgRect" presStyleLbl="bgAccFollowNode1" presStyleIdx="0" presStyleCnt="3"/>
      <dgm:spPr/>
    </dgm:pt>
    <dgm:pt modelId="{414E9981-4526-4166-92F2-BE54A3B1CCA0}" type="pres">
      <dgm:prSet presAssocID="{E4108A20-FE7D-415D-84EE-041F0E810691}" presName="sibTransNodeCircle" presStyleLbl="alignNode1" presStyleIdx="0" presStyleCnt="6">
        <dgm:presLayoutVars>
          <dgm:chMax val="0"/>
          <dgm:bulletEnabled/>
        </dgm:presLayoutVars>
      </dgm:prSet>
      <dgm:spPr/>
    </dgm:pt>
    <dgm:pt modelId="{2248C984-F318-4C82-8AFB-71B153C9DFB3}" type="pres">
      <dgm:prSet presAssocID="{2B008EF9-9270-4B87-A0F4-91F119A37561}" presName="bottomLine" presStyleLbl="alignNode1" presStyleIdx="1" presStyleCnt="6">
        <dgm:presLayoutVars/>
      </dgm:prSet>
      <dgm:spPr/>
    </dgm:pt>
    <dgm:pt modelId="{A5FA1058-56CD-489C-8AB2-6AF3C2B7EC07}" type="pres">
      <dgm:prSet presAssocID="{2B008EF9-9270-4B87-A0F4-91F119A37561}" presName="nodeText" presStyleLbl="bgAccFollowNode1" presStyleIdx="0" presStyleCnt="3">
        <dgm:presLayoutVars>
          <dgm:bulletEnabled val="1"/>
        </dgm:presLayoutVars>
      </dgm:prSet>
      <dgm:spPr/>
    </dgm:pt>
    <dgm:pt modelId="{02389E27-7152-4169-9C90-8DFF57F971FB}" type="pres">
      <dgm:prSet presAssocID="{E4108A20-FE7D-415D-84EE-041F0E810691}" presName="sibTrans" presStyleCnt="0"/>
      <dgm:spPr/>
    </dgm:pt>
    <dgm:pt modelId="{A14920FF-2F5B-4C83-AD8E-51777ED0A58E}" type="pres">
      <dgm:prSet presAssocID="{CADE30F9-1EB0-4FA3-BC7F-33EFF848650D}" presName="compositeNode" presStyleCnt="0">
        <dgm:presLayoutVars>
          <dgm:bulletEnabled val="1"/>
        </dgm:presLayoutVars>
      </dgm:prSet>
      <dgm:spPr/>
    </dgm:pt>
    <dgm:pt modelId="{1B5F4AEA-7D6D-4FBF-838B-0C7677EE62A6}" type="pres">
      <dgm:prSet presAssocID="{CADE30F9-1EB0-4FA3-BC7F-33EFF848650D}" presName="bgRect" presStyleLbl="bgAccFollowNode1" presStyleIdx="1" presStyleCnt="3" custLinFactNeighborX="-960" custLinFactNeighborY="953"/>
      <dgm:spPr/>
    </dgm:pt>
    <dgm:pt modelId="{EF12D224-832C-4DCA-9A83-9C2F58D2E13C}" type="pres">
      <dgm:prSet presAssocID="{FCE729E3-2DB0-4692-B7A5-30D7E9E04982}" presName="sibTransNodeCircle" presStyleLbl="alignNode1" presStyleIdx="2" presStyleCnt="6">
        <dgm:presLayoutVars>
          <dgm:chMax val="0"/>
          <dgm:bulletEnabled/>
        </dgm:presLayoutVars>
      </dgm:prSet>
      <dgm:spPr/>
    </dgm:pt>
    <dgm:pt modelId="{6541F38F-B26C-4354-916F-95F26095EF0E}" type="pres">
      <dgm:prSet presAssocID="{CADE30F9-1EB0-4FA3-BC7F-33EFF848650D}" presName="bottomLine" presStyleLbl="alignNode1" presStyleIdx="3" presStyleCnt="6">
        <dgm:presLayoutVars/>
      </dgm:prSet>
      <dgm:spPr/>
    </dgm:pt>
    <dgm:pt modelId="{9951772D-1F35-422F-A774-FD8D31848482}" type="pres">
      <dgm:prSet presAssocID="{CADE30F9-1EB0-4FA3-BC7F-33EFF848650D}" presName="nodeText" presStyleLbl="bgAccFollowNode1" presStyleIdx="1" presStyleCnt="3">
        <dgm:presLayoutVars>
          <dgm:bulletEnabled val="1"/>
        </dgm:presLayoutVars>
      </dgm:prSet>
      <dgm:spPr/>
    </dgm:pt>
    <dgm:pt modelId="{ED5D8B70-9362-4AA9-B095-65DA3728677D}" type="pres">
      <dgm:prSet presAssocID="{FCE729E3-2DB0-4692-B7A5-30D7E9E04982}" presName="sibTrans" presStyleCnt="0"/>
      <dgm:spPr/>
    </dgm:pt>
    <dgm:pt modelId="{3B4EAA20-501F-4762-B4E0-3F67BF3C4F1C}" type="pres">
      <dgm:prSet presAssocID="{1ED422C0-ACEE-49CA-95C2-6ACFF741071F}" presName="compositeNode" presStyleCnt="0">
        <dgm:presLayoutVars>
          <dgm:bulletEnabled val="1"/>
        </dgm:presLayoutVars>
      </dgm:prSet>
      <dgm:spPr/>
    </dgm:pt>
    <dgm:pt modelId="{8D07E718-2518-4022-AEE3-9A7DDC4525A8}" type="pres">
      <dgm:prSet presAssocID="{1ED422C0-ACEE-49CA-95C2-6ACFF741071F}" presName="bgRect" presStyleLbl="bgAccFollowNode1" presStyleIdx="2" presStyleCnt="3"/>
      <dgm:spPr/>
    </dgm:pt>
    <dgm:pt modelId="{4C327A7B-2004-4C00-A0B3-7CAB1D9B9A8A}" type="pres">
      <dgm:prSet presAssocID="{3B99C876-E8FD-4733-B1C5-1AC3D98DE781}" presName="sibTransNodeCircle" presStyleLbl="alignNode1" presStyleIdx="4" presStyleCnt="6">
        <dgm:presLayoutVars>
          <dgm:chMax val="0"/>
          <dgm:bulletEnabled/>
        </dgm:presLayoutVars>
      </dgm:prSet>
      <dgm:spPr/>
    </dgm:pt>
    <dgm:pt modelId="{44CD181F-B3F7-418D-AF0F-75F53D98BEE7}" type="pres">
      <dgm:prSet presAssocID="{1ED422C0-ACEE-49CA-95C2-6ACFF741071F}" presName="bottomLine" presStyleLbl="alignNode1" presStyleIdx="5" presStyleCnt="6">
        <dgm:presLayoutVars/>
      </dgm:prSet>
      <dgm:spPr/>
    </dgm:pt>
    <dgm:pt modelId="{5F8ABA30-3A05-4F8B-9B6A-897E0ACFCA7D}" type="pres">
      <dgm:prSet presAssocID="{1ED422C0-ACEE-49CA-95C2-6ACFF741071F}" presName="nodeText" presStyleLbl="bgAccFollowNode1" presStyleIdx="2" presStyleCnt="3">
        <dgm:presLayoutVars>
          <dgm:bulletEnabled val="1"/>
        </dgm:presLayoutVars>
      </dgm:prSet>
      <dgm:spPr/>
    </dgm:pt>
  </dgm:ptLst>
  <dgm:cxnLst>
    <dgm:cxn modelId="{82678E0C-0076-4C85-9043-783C12B77A68}" type="presOf" srcId="{2B008EF9-9270-4B87-A0F4-91F119A37561}" destId="{A5FA1058-56CD-489C-8AB2-6AF3C2B7EC07}" srcOrd="1" destOrd="0" presId="urn:microsoft.com/office/officeart/2016/7/layout/BasicLinearProcessNumbered"/>
    <dgm:cxn modelId="{EB0C3E5C-E3A6-4144-9CA0-F7148C3F7318}" type="presOf" srcId="{FCE729E3-2DB0-4692-B7A5-30D7E9E04982}" destId="{EF12D224-832C-4DCA-9A83-9C2F58D2E13C}" srcOrd="0" destOrd="0" presId="urn:microsoft.com/office/officeart/2016/7/layout/BasicLinearProcessNumbered"/>
    <dgm:cxn modelId="{D5E5AB67-22C3-4DDD-8510-24269521B0BE}" type="presOf" srcId="{3B99C876-E8FD-4733-B1C5-1AC3D98DE781}" destId="{4C327A7B-2004-4C00-A0B3-7CAB1D9B9A8A}" srcOrd="0" destOrd="0" presId="urn:microsoft.com/office/officeart/2016/7/layout/BasicLinearProcessNumbered"/>
    <dgm:cxn modelId="{88E99A74-554E-4429-B15D-67144C90BF27}" type="presOf" srcId="{CADE30F9-1EB0-4FA3-BC7F-33EFF848650D}" destId="{1B5F4AEA-7D6D-4FBF-838B-0C7677EE62A6}" srcOrd="0" destOrd="0" presId="urn:microsoft.com/office/officeart/2016/7/layout/BasicLinearProcessNumbered"/>
    <dgm:cxn modelId="{88FA6A87-40B7-4D11-BE30-4A5895D637D1}" srcId="{A26A383D-46AF-4DE4-8334-BF2BEBA2FF77}" destId="{CADE30F9-1EB0-4FA3-BC7F-33EFF848650D}" srcOrd="1" destOrd="0" parTransId="{09DE651A-057A-4A4A-A494-96FEDB99DE43}" sibTransId="{FCE729E3-2DB0-4692-B7A5-30D7E9E04982}"/>
    <dgm:cxn modelId="{290E1C91-7F30-415D-9632-14AB434E413F}" type="presOf" srcId="{CADE30F9-1EB0-4FA3-BC7F-33EFF848650D}" destId="{9951772D-1F35-422F-A774-FD8D31848482}" srcOrd="1" destOrd="0" presId="urn:microsoft.com/office/officeart/2016/7/layout/BasicLinearProcessNumbered"/>
    <dgm:cxn modelId="{CC4D60A4-4F79-40E5-A964-631EEEA643F2}" srcId="{A26A383D-46AF-4DE4-8334-BF2BEBA2FF77}" destId="{2B008EF9-9270-4B87-A0F4-91F119A37561}" srcOrd="0" destOrd="0" parTransId="{02222935-E93B-45D4-A4F9-9730CF44ECDD}" sibTransId="{E4108A20-FE7D-415D-84EE-041F0E810691}"/>
    <dgm:cxn modelId="{E98942A5-75FF-4CCD-9F02-46343A53E7BA}" srcId="{A26A383D-46AF-4DE4-8334-BF2BEBA2FF77}" destId="{1ED422C0-ACEE-49CA-95C2-6ACFF741071F}" srcOrd="2" destOrd="0" parTransId="{7F3C557D-F63A-4741-8B13-45F16B5D0FC8}" sibTransId="{3B99C876-E8FD-4733-B1C5-1AC3D98DE781}"/>
    <dgm:cxn modelId="{6DD46FB6-AD9F-40CD-88C4-2535752EDEB1}" type="presOf" srcId="{A26A383D-46AF-4DE4-8334-BF2BEBA2FF77}" destId="{871D955E-DAA4-4FDE-8A3B-00B4DDFBC91B}" srcOrd="0" destOrd="0" presId="urn:microsoft.com/office/officeart/2016/7/layout/BasicLinearProcessNumbered"/>
    <dgm:cxn modelId="{F4FBDCB8-28FD-44F2-B787-24708E85AA5A}" type="presOf" srcId="{2B008EF9-9270-4B87-A0F4-91F119A37561}" destId="{DFC9CAF9-F8FB-412B-B38C-E0A61D1026E0}" srcOrd="0" destOrd="0" presId="urn:microsoft.com/office/officeart/2016/7/layout/BasicLinearProcessNumbered"/>
    <dgm:cxn modelId="{083317C5-0FD6-463C-9653-5649E4B7D7F1}" type="presOf" srcId="{E4108A20-FE7D-415D-84EE-041F0E810691}" destId="{414E9981-4526-4166-92F2-BE54A3B1CCA0}" srcOrd="0" destOrd="0" presId="urn:microsoft.com/office/officeart/2016/7/layout/BasicLinearProcessNumbered"/>
    <dgm:cxn modelId="{C52C18F7-BF05-474E-86F2-8F39B2DA6A01}" type="presOf" srcId="{1ED422C0-ACEE-49CA-95C2-6ACFF741071F}" destId="{5F8ABA30-3A05-4F8B-9B6A-897E0ACFCA7D}" srcOrd="1" destOrd="0" presId="urn:microsoft.com/office/officeart/2016/7/layout/BasicLinearProcessNumbered"/>
    <dgm:cxn modelId="{9F627DFF-33D5-40D6-9440-933EE9848408}" type="presOf" srcId="{1ED422C0-ACEE-49CA-95C2-6ACFF741071F}" destId="{8D07E718-2518-4022-AEE3-9A7DDC4525A8}" srcOrd="0" destOrd="0" presId="urn:microsoft.com/office/officeart/2016/7/layout/BasicLinearProcessNumbered"/>
    <dgm:cxn modelId="{08716CB3-84AA-41AA-8F71-1DCC464A91C6}" type="presParOf" srcId="{871D955E-DAA4-4FDE-8A3B-00B4DDFBC91B}" destId="{061CEE34-C9BE-4DB5-972D-9C685DB19890}" srcOrd="0" destOrd="0" presId="urn:microsoft.com/office/officeart/2016/7/layout/BasicLinearProcessNumbered"/>
    <dgm:cxn modelId="{00AC3B4F-AF1D-49D4-8B01-9A33D18F58C4}" type="presParOf" srcId="{061CEE34-C9BE-4DB5-972D-9C685DB19890}" destId="{DFC9CAF9-F8FB-412B-B38C-E0A61D1026E0}" srcOrd="0" destOrd="0" presId="urn:microsoft.com/office/officeart/2016/7/layout/BasicLinearProcessNumbered"/>
    <dgm:cxn modelId="{18AB8BD8-ACA1-4A76-9012-87BB662269BC}" type="presParOf" srcId="{061CEE34-C9BE-4DB5-972D-9C685DB19890}" destId="{414E9981-4526-4166-92F2-BE54A3B1CCA0}" srcOrd="1" destOrd="0" presId="urn:microsoft.com/office/officeart/2016/7/layout/BasicLinearProcessNumbered"/>
    <dgm:cxn modelId="{DD54BD91-12E0-4953-B91E-01D1DD76E364}" type="presParOf" srcId="{061CEE34-C9BE-4DB5-972D-9C685DB19890}" destId="{2248C984-F318-4C82-8AFB-71B153C9DFB3}" srcOrd="2" destOrd="0" presId="urn:microsoft.com/office/officeart/2016/7/layout/BasicLinearProcessNumbered"/>
    <dgm:cxn modelId="{D4FA2F32-5162-4CE5-872B-ECC9E2EDEDDD}" type="presParOf" srcId="{061CEE34-C9BE-4DB5-972D-9C685DB19890}" destId="{A5FA1058-56CD-489C-8AB2-6AF3C2B7EC07}" srcOrd="3" destOrd="0" presId="urn:microsoft.com/office/officeart/2016/7/layout/BasicLinearProcessNumbered"/>
    <dgm:cxn modelId="{E243C825-1A32-4C3E-B2D4-9F57556B2EA4}" type="presParOf" srcId="{871D955E-DAA4-4FDE-8A3B-00B4DDFBC91B}" destId="{02389E27-7152-4169-9C90-8DFF57F971FB}" srcOrd="1" destOrd="0" presId="urn:microsoft.com/office/officeart/2016/7/layout/BasicLinearProcessNumbered"/>
    <dgm:cxn modelId="{50A2E66A-FBFA-4517-AF2B-D5D8BEAD6EBE}" type="presParOf" srcId="{871D955E-DAA4-4FDE-8A3B-00B4DDFBC91B}" destId="{A14920FF-2F5B-4C83-AD8E-51777ED0A58E}" srcOrd="2" destOrd="0" presId="urn:microsoft.com/office/officeart/2016/7/layout/BasicLinearProcessNumbered"/>
    <dgm:cxn modelId="{4DDBAACB-C341-4B03-8583-3015DEA51D83}" type="presParOf" srcId="{A14920FF-2F5B-4C83-AD8E-51777ED0A58E}" destId="{1B5F4AEA-7D6D-4FBF-838B-0C7677EE62A6}" srcOrd="0" destOrd="0" presId="urn:microsoft.com/office/officeart/2016/7/layout/BasicLinearProcessNumbered"/>
    <dgm:cxn modelId="{916B1AF5-E752-42D3-87B0-5C3DE8654822}" type="presParOf" srcId="{A14920FF-2F5B-4C83-AD8E-51777ED0A58E}" destId="{EF12D224-832C-4DCA-9A83-9C2F58D2E13C}" srcOrd="1" destOrd="0" presId="urn:microsoft.com/office/officeart/2016/7/layout/BasicLinearProcessNumbered"/>
    <dgm:cxn modelId="{17D8AC3C-D8C4-4410-89FE-D933C3C5ADCE}" type="presParOf" srcId="{A14920FF-2F5B-4C83-AD8E-51777ED0A58E}" destId="{6541F38F-B26C-4354-916F-95F26095EF0E}" srcOrd="2" destOrd="0" presId="urn:microsoft.com/office/officeart/2016/7/layout/BasicLinearProcessNumbered"/>
    <dgm:cxn modelId="{9E995A75-6C55-49EC-AE9F-190FB95BC782}" type="presParOf" srcId="{A14920FF-2F5B-4C83-AD8E-51777ED0A58E}" destId="{9951772D-1F35-422F-A774-FD8D31848482}" srcOrd="3" destOrd="0" presId="urn:microsoft.com/office/officeart/2016/7/layout/BasicLinearProcessNumbered"/>
    <dgm:cxn modelId="{8CDAFA81-683A-4D58-A047-581F21668A30}" type="presParOf" srcId="{871D955E-DAA4-4FDE-8A3B-00B4DDFBC91B}" destId="{ED5D8B70-9362-4AA9-B095-65DA3728677D}" srcOrd="3" destOrd="0" presId="urn:microsoft.com/office/officeart/2016/7/layout/BasicLinearProcessNumbered"/>
    <dgm:cxn modelId="{E5CEC33B-AAB4-48F9-B2D0-0A24B16FC11D}" type="presParOf" srcId="{871D955E-DAA4-4FDE-8A3B-00B4DDFBC91B}" destId="{3B4EAA20-501F-4762-B4E0-3F67BF3C4F1C}" srcOrd="4" destOrd="0" presId="urn:microsoft.com/office/officeart/2016/7/layout/BasicLinearProcessNumbered"/>
    <dgm:cxn modelId="{A715C2D8-4393-4776-804D-CA2924831637}" type="presParOf" srcId="{3B4EAA20-501F-4762-B4E0-3F67BF3C4F1C}" destId="{8D07E718-2518-4022-AEE3-9A7DDC4525A8}" srcOrd="0" destOrd="0" presId="urn:microsoft.com/office/officeart/2016/7/layout/BasicLinearProcessNumbered"/>
    <dgm:cxn modelId="{9F59D37D-C2F5-46DA-9677-79FF69E61F5C}" type="presParOf" srcId="{3B4EAA20-501F-4762-B4E0-3F67BF3C4F1C}" destId="{4C327A7B-2004-4C00-A0B3-7CAB1D9B9A8A}" srcOrd="1" destOrd="0" presId="urn:microsoft.com/office/officeart/2016/7/layout/BasicLinearProcessNumbered"/>
    <dgm:cxn modelId="{592BF49D-56DA-4B89-B50E-8FAD2AF854BE}" type="presParOf" srcId="{3B4EAA20-501F-4762-B4E0-3F67BF3C4F1C}" destId="{44CD181F-B3F7-418D-AF0F-75F53D98BEE7}" srcOrd="2" destOrd="0" presId="urn:microsoft.com/office/officeart/2016/7/layout/BasicLinearProcessNumbered"/>
    <dgm:cxn modelId="{644F4B55-6DEC-4289-AA41-EA9B15A64BBA}" type="presParOf" srcId="{3B4EAA20-501F-4762-B4E0-3F67BF3C4F1C}" destId="{5F8ABA30-3A05-4F8B-9B6A-897E0ACFCA7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F33863-1718-4A36-8F87-FABE49A7A75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B6911FB-C230-4622-B972-B1AECCF9FAC8}">
      <dgm:prSet/>
      <dgm:spPr/>
      <dgm:t>
        <a:bodyPr/>
        <a:lstStyle/>
        <a:p>
          <a:r>
            <a:rPr lang="en-US" dirty="0"/>
            <a:t>Physician needs to set aside their own biases about the patient.</a:t>
          </a:r>
        </a:p>
      </dgm:t>
    </dgm:pt>
    <dgm:pt modelId="{5FBEF50B-6B5E-4851-A9C2-2CF6F059EE1F}" type="parTrans" cxnId="{71F8F6BD-84E5-4B6F-A68B-E7193A4D8F53}">
      <dgm:prSet/>
      <dgm:spPr/>
      <dgm:t>
        <a:bodyPr/>
        <a:lstStyle/>
        <a:p>
          <a:endParaRPr lang="en-US"/>
        </a:p>
      </dgm:t>
    </dgm:pt>
    <dgm:pt modelId="{146D2663-5CD3-44C5-8F8D-9C80C65A770D}" type="sibTrans" cxnId="{71F8F6BD-84E5-4B6F-A68B-E7193A4D8F53}">
      <dgm:prSet/>
      <dgm:spPr/>
      <dgm:t>
        <a:bodyPr/>
        <a:lstStyle/>
        <a:p>
          <a:endParaRPr lang="en-US"/>
        </a:p>
      </dgm:t>
    </dgm:pt>
    <dgm:pt modelId="{CA99B451-68F2-405D-B958-E096ACFF10B9}">
      <dgm:prSet/>
      <dgm:spPr/>
      <dgm:t>
        <a:bodyPr/>
        <a:lstStyle/>
        <a:p>
          <a:r>
            <a:rPr lang="en-US" dirty="0"/>
            <a:t>A physician’s intention can change their perception of the patient-&gt; TRIGGER neuropeptide alteration resulting in neuroplastic changes and epigenetic influences.</a:t>
          </a:r>
        </a:p>
      </dgm:t>
    </dgm:pt>
    <dgm:pt modelId="{5EBA49C5-900C-4981-A4B2-3E966A75A8CA}" type="parTrans" cxnId="{6E63EF60-8B1D-46AB-825A-C80F2BA54A02}">
      <dgm:prSet/>
      <dgm:spPr/>
      <dgm:t>
        <a:bodyPr/>
        <a:lstStyle/>
        <a:p>
          <a:endParaRPr lang="en-US"/>
        </a:p>
      </dgm:t>
    </dgm:pt>
    <dgm:pt modelId="{EB9BED83-EE43-44B0-8629-EDE401B4472D}" type="sibTrans" cxnId="{6E63EF60-8B1D-46AB-825A-C80F2BA54A02}">
      <dgm:prSet/>
      <dgm:spPr/>
      <dgm:t>
        <a:bodyPr/>
        <a:lstStyle/>
        <a:p>
          <a:endParaRPr lang="en-US"/>
        </a:p>
      </dgm:t>
    </dgm:pt>
    <dgm:pt modelId="{9F05EECC-739D-403A-9F9B-70D8DACAEFDC}">
      <dgm:prSet/>
      <dgm:spPr/>
      <dgm:t>
        <a:bodyPr/>
        <a:lstStyle/>
        <a:p>
          <a:r>
            <a:rPr lang="en-US" dirty="0"/>
            <a:t>Where you put your focus is where your energy gets directed. Seeing the BIG picture.</a:t>
          </a:r>
        </a:p>
      </dgm:t>
    </dgm:pt>
    <dgm:pt modelId="{022579DE-1AC5-4579-9FFA-59E926B82137}" type="parTrans" cxnId="{0200123F-41ED-4E13-8FB9-59D11DA29682}">
      <dgm:prSet/>
      <dgm:spPr/>
      <dgm:t>
        <a:bodyPr/>
        <a:lstStyle/>
        <a:p>
          <a:endParaRPr lang="en-US"/>
        </a:p>
      </dgm:t>
    </dgm:pt>
    <dgm:pt modelId="{5C66D79B-176E-4638-96CA-3E50CABB4E1B}" type="sibTrans" cxnId="{0200123F-41ED-4E13-8FB9-59D11DA29682}">
      <dgm:prSet/>
      <dgm:spPr/>
      <dgm:t>
        <a:bodyPr/>
        <a:lstStyle/>
        <a:p>
          <a:endParaRPr lang="en-US"/>
        </a:p>
      </dgm:t>
    </dgm:pt>
    <dgm:pt modelId="{A6BD9F76-46A8-4BAA-B1EA-B67C6101BACA}" type="pres">
      <dgm:prSet presAssocID="{EEF33863-1718-4A36-8F87-FABE49A7A75B}" presName="linear" presStyleCnt="0">
        <dgm:presLayoutVars>
          <dgm:animLvl val="lvl"/>
          <dgm:resizeHandles val="exact"/>
        </dgm:presLayoutVars>
      </dgm:prSet>
      <dgm:spPr/>
    </dgm:pt>
    <dgm:pt modelId="{EA9D7E36-7E1A-46D3-B261-0010BC0DBC36}" type="pres">
      <dgm:prSet presAssocID="{0B6911FB-C230-4622-B972-B1AECCF9FAC8}" presName="parentText" presStyleLbl="node1" presStyleIdx="0" presStyleCnt="3">
        <dgm:presLayoutVars>
          <dgm:chMax val="0"/>
          <dgm:bulletEnabled val="1"/>
        </dgm:presLayoutVars>
      </dgm:prSet>
      <dgm:spPr/>
    </dgm:pt>
    <dgm:pt modelId="{85839C42-0AB5-4ECB-8B7F-3C3D8CF80E23}" type="pres">
      <dgm:prSet presAssocID="{146D2663-5CD3-44C5-8F8D-9C80C65A770D}" presName="spacer" presStyleCnt="0"/>
      <dgm:spPr/>
    </dgm:pt>
    <dgm:pt modelId="{CC9EF1A3-FDD6-42AA-97FE-196A8B924D07}" type="pres">
      <dgm:prSet presAssocID="{CA99B451-68F2-405D-B958-E096ACFF10B9}" presName="parentText" presStyleLbl="node1" presStyleIdx="1" presStyleCnt="3">
        <dgm:presLayoutVars>
          <dgm:chMax val="0"/>
          <dgm:bulletEnabled val="1"/>
        </dgm:presLayoutVars>
      </dgm:prSet>
      <dgm:spPr/>
    </dgm:pt>
    <dgm:pt modelId="{1D7E0113-FB38-4D05-9D43-A1A8EDE77382}" type="pres">
      <dgm:prSet presAssocID="{EB9BED83-EE43-44B0-8629-EDE401B4472D}" presName="spacer" presStyleCnt="0"/>
      <dgm:spPr/>
    </dgm:pt>
    <dgm:pt modelId="{0DF33542-4FBF-4763-B19B-B100834C4440}" type="pres">
      <dgm:prSet presAssocID="{9F05EECC-739D-403A-9F9B-70D8DACAEFDC}" presName="parentText" presStyleLbl="node1" presStyleIdx="2" presStyleCnt="3">
        <dgm:presLayoutVars>
          <dgm:chMax val="0"/>
          <dgm:bulletEnabled val="1"/>
        </dgm:presLayoutVars>
      </dgm:prSet>
      <dgm:spPr/>
    </dgm:pt>
  </dgm:ptLst>
  <dgm:cxnLst>
    <dgm:cxn modelId="{0200123F-41ED-4E13-8FB9-59D11DA29682}" srcId="{EEF33863-1718-4A36-8F87-FABE49A7A75B}" destId="{9F05EECC-739D-403A-9F9B-70D8DACAEFDC}" srcOrd="2" destOrd="0" parTransId="{022579DE-1AC5-4579-9FFA-59E926B82137}" sibTransId="{5C66D79B-176E-4638-96CA-3E50CABB4E1B}"/>
    <dgm:cxn modelId="{6E63EF60-8B1D-46AB-825A-C80F2BA54A02}" srcId="{EEF33863-1718-4A36-8F87-FABE49A7A75B}" destId="{CA99B451-68F2-405D-B958-E096ACFF10B9}" srcOrd="1" destOrd="0" parTransId="{5EBA49C5-900C-4981-A4B2-3E966A75A8CA}" sibTransId="{EB9BED83-EE43-44B0-8629-EDE401B4472D}"/>
    <dgm:cxn modelId="{6958F64A-3D60-43A8-987C-5192E4343F55}" type="presOf" srcId="{EEF33863-1718-4A36-8F87-FABE49A7A75B}" destId="{A6BD9F76-46A8-4BAA-B1EA-B67C6101BACA}" srcOrd="0" destOrd="0" presId="urn:microsoft.com/office/officeart/2005/8/layout/vList2"/>
    <dgm:cxn modelId="{3497054B-6495-4893-8331-C979466C32C1}" type="presOf" srcId="{9F05EECC-739D-403A-9F9B-70D8DACAEFDC}" destId="{0DF33542-4FBF-4763-B19B-B100834C4440}" srcOrd="0" destOrd="0" presId="urn:microsoft.com/office/officeart/2005/8/layout/vList2"/>
    <dgm:cxn modelId="{3717376C-47E1-4E08-9924-1115E3BC1FDF}" type="presOf" srcId="{0B6911FB-C230-4622-B972-B1AECCF9FAC8}" destId="{EA9D7E36-7E1A-46D3-B261-0010BC0DBC36}" srcOrd="0" destOrd="0" presId="urn:microsoft.com/office/officeart/2005/8/layout/vList2"/>
    <dgm:cxn modelId="{345A357C-65B8-4A2F-81B2-010E80C9343B}" type="presOf" srcId="{CA99B451-68F2-405D-B958-E096ACFF10B9}" destId="{CC9EF1A3-FDD6-42AA-97FE-196A8B924D07}" srcOrd="0" destOrd="0" presId="urn:microsoft.com/office/officeart/2005/8/layout/vList2"/>
    <dgm:cxn modelId="{71F8F6BD-84E5-4B6F-A68B-E7193A4D8F53}" srcId="{EEF33863-1718-4A36-8F87-FABE49A7A75B}" destId="{0B6911FB-C230-4622-B972-B1AECCF9FAC8}" srcOrd="0" destOrd="0" parTransId="{5FBEF50B-6B5E-4851-A9C2-2CF6F059EE1F}" sibTransId="{146D2663-5CD3-44C5-8F8D-9C80C65A770D}"/>
    <dgm:cxn modelId="{A2572F65-F865-475E-A2C4-3CC5615CDC32}" type="presParOf" srcId="{A6BD9F76-46A8-4BAA-B1EA-B67C6101BACA}" destId="{EA9D7E36-7E1A-46D3-B261-0010BC0DBC36}" srcOrd="0" destOrd="0" presId="urn:microsoft.com/office/officeart/2005/8/layout/vList2"/>
    <dgm:cxn modelId="{CBE8178F-88D8-4CAC-B49A-579A00AA5427}" type="presParOf" srcId="{A6BD9F76-46A8-4BAA-B1EA-B67C6101BACA}" destId="{85839C42-0AB5-4ECB-8B7F-3C3D8CF80E23}" srcOrd="1" destOrd="0" presId="urn:microsoft.com/office/officeart/2005/8/layout/vList2"/>
    <dgm:cxn modelId="{41D04898-7DBE-4050-99D6-5A169720578E}" type="presParOf" srcId="{A6BD9F76-46A8-4BAA-B1EA-B67C6101BACA}" destId="{CC9EF1A3-FDD6-42AA-97FE-196A8B924D07}" srcOrd="2" destOrd="0" presId="urn:microsoft.com/office/officeart/2005/8/layout/vList2"/>
    <dgm:cxn modelId="{BDA1EB09-E146-43A6-83D5-8D6A5F791C2A}" type="presParOf" srcId="{A6BD9F76-46A8-4BAA-B1EA-B67C6101BACA}" destId="{1D7E0113-FB38-4D05-9D43-A1A8EDE77382}" srcOrd="3" destOrd="0" presId="urn:microsoft.com/office/officeart/2005/8/layout/vList2"/>
    <dgm:cxn modelId="{1E4CC07B-CB37-454C-AD79-51BD9E3317DC}" type="presParOf" srcId="{A6BD9F76-46A8-4BAA-B1EA-B67C6101BACA}" destId="{0DF33542-4FBF-4763-B19B-B100834C444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EAF93D-5479-4B55-B58B-3870FBCC907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053F49A-7F14-4B4A-A26F-8F666BD3EF39}">
      <dgm:prSet/>
      <dgm:spPr/>
      <dgm:t>
        <a:bodyPr/>
        <a:lstStyle/>
        <a:p>
          <a:r>
            <a:rPr lang="en-US" b="0" i="1" dirty="0"/>
            <a:t>Partnership</a:t>
          </a:r>
          <a:r>
            <a:rPr lang="en-US" b="0" dirty="0"/>
            <a:t>: </a:t>
          </a:r>
          <a:r>
            <a:rPr lang="en-US" dirty="0"/>
            <a:t>The physician to appreciate how patients see the world, and in turn, the patient will see their genuine care and interest.</a:t>
          </a:r>
        </a:p>
      </dgm:t>
    </dgm:pt>
    <dgm:pt modelId="{536BA881-0B43-44A5-89B6-9461BF39EEE1}" type="parTrans" cxnId="{6FFA923C-2DF4-4B9E-A20E-39A9904F00DF}">
      <dgm:prSet/>
      <dgm:spPr/>
      <dgm:t>
        <a:bodyPr/>
        <a:lstStyle/>
        <a:p>
          <a:endParaRPr lang="en-US"/>
        </a:p>
      </dgm:t>
    </dgm:pt>
    <dgm:pt modelId="{D8CAD2FC-D096-4264-ACC0-70B51F53C9AA}" type="sibTrans" cxnId="{6FFA923C-2DF4-4B9E-A20E-39A9904F00DF}">
      <dgm:prSet/>
      <dgm:spPr/>
      <dgm:t>
        <a:bodyPr/>
        <a:lstStyle/>
        <a:p>
          <a:endParaRPr lang="en-US"/>
        </a:p>
      </dgm:t>
    </dgm:pt>
    <dgm:pt modelId="{6095076E-8500-4417-A91C-7B1DF57C3405}">
      <dgm:prSet/>
      <dgm:spPr/>
      <dgm:t>
        <a:bodyPr/>
        <a:lstStyle/>
        <a:p>
          <a:r>
            <a:rPr lang="en-US" b="1" i="1" dirty="0"/>
            <a:t>Autonomy Support</a:t>
          </a:r>
          <a:r>
            <a:rPr lang="en-US" dirty="0"/>
            <a:t>: Patient to own their own decision.</a:t>
          </a:r>
        </a:p>
      </dgm:t>
    </dgm:pt>
    <dgm:pt modelId="{44F3AB50-04D4-4C85-A526-B4FCC61116E6}" type="parTrans" cxnId="{2B0C223D-0F7D-4088-A12F-AAB78C87338D}">
      <dgm:prSet/>
      <dgm:spPr/>
      <dgm:t>
        <a:bodyPr/>
        <a:lstStyle/>
        <a:p>
          <a:endParaRPr lang="en-US"/>
        </a:p>
      </dgm:t>
    </dgm:pt>
    <dgm:pt modelId="{EB8B3028-F3F2-41F8-88F7-440E87D9F26D}" type="sibTrans" cxnId="{2B0C223D-0F7D-4088-A12F-AAB78C87338D}">
      <dgm:prSet/>
      <dgm:spPr/>
      <dgm:t>
        <a:bodyPr/>
        <a:lstStyle/>
        <a:p>
          <a:endParaRPr lang="en-US"/>
        </a:p>
      </dgm:t>
    </dgm:pt>
    <dgm:pt modelId="{B9F4C013-DDDE-45BD-A500-96D810DCC8A8}">
      <dgm:prSet/>
      <dgm:spPr/>
      <dgm:t>
        <a:bodyPr/>
        <a:lstStyle/>
        <a:p>
          <a:r>
            <a:rPr lang="en-US" b="1" i="1" dirty="0"/>
            <a:t>Affirmation: </a:t>
          </a:r>
          <a:r>
            <a:rPr lang="en-US" dirty="0"/>
            <a:t>Physicians are to meet patients where they are without judgment.</a:t>
          </a:r>
        </a:p>
      </dgm:t>
    </dgm:pt>
    <dgm:pt modelId="{45FB4B27-AB32-4154-AC24-D98E70D21EE2}" type="parTrans" cxnId="{7A87D3D2-45DC-4FA5-9F5C-644DC0418FFE}">
      <dgm:prSet/>
      <dgm:spPr/>
      <dgm:t>
        <a:bodyPr/>
        <a:lstStyle/>
        <a:p>
          <a:endParaRPr lang="en-US"/>
        </a:p>
      </dgm:t>
    </dgm:pt>
    <dgm:pt modelId="{D66E97E5-1DE9-4D58-B1A8-5D78095892C6}" type="sibTrans" cxnId="{7A87D3D2-45DC-4FA5-9F5C-644DC0418FFE}">
      <dgm:prSet/>
      <dgm:spPr/>
      <dgm:t>
        <a:bodyPr/>
        <a:lstStyle/>
        <a:p>
          <a:endParaRPr lang="en-US"/>
        </a:p>
      </dgm:t>
    </dgm:pt>
    <dgm:pt modelId="{0022D556-5FF6-4BCC-810D-1AD5DF3428A4}">
      <dgm:prSet/>
      <dgm:spPr/>
      <dgm:t>
        <a:bodyPr/>
        <a:lstStyle/>
        <a:p>
          <a:r>
            <a:rPr lang="en-US" b="1" i="1" dirty="0"/>
            <a:t>Absolute Worth</a:t>
          </a:r>
          <a:r>
            <a:rPr lang="en-US" dirty="0"/>
            <a:t>: Express belief in the patient. See the potential for health in all patients.</a:t>
          </a:r>
        </a:p>
      </dgm:t>
    </dgm:pt>
    <dgm:pt modelId="{E3EABD03-C88D-4308-9878-1EA9BA87486F}" type="parTrans" cxnId="{3563C18D-6EE6-43E6-A03C-0D61FF243DD1}">
      <dgm:prSet/>
      <dgm:spPr/>
      <dgm:t>
        <a:bodyPr/>
        <a:lstStyle/>
        <a:p>
          <a:endParaRPr lang="en-US"/>
        </a:p>
      </dgm:t>
    </dgm:pt>
    <dgm:pt modelId="{F64D7B1C-8554-4561-9917-FAB2413661F6}" type="sibTrans" cxnId="{3563C18D-6EE6-43E6-A03C-0D61FF243DD1}">
      <dgm:prSet/>
      <dgm:spPr/>
      <dgm:t>
        <a:bodyPr/>
        <a:lstStyle/>
        <a:p>
          <a:endParaRPr lang="en-US"/>
        </a:p>
      </dgm:t>
    </dgm:pt>
    <dgm:pt modelId="{FCC79935-FF9C-4E1F-98DB-98A8EFA12220}">
      <dgm:prSet/>
      <dgm:spPr/>
      <dgm:t>
        <a:bodyPr/>
        <a:lstStyle/>
        <a:p>
          <a:r>
            <a:rPr lang="en-US" b="1" i="1" dirty="0"/>
            <a:t>Accurate Empathy: </a:t>
          </a:r>
          <a:r>
            <a:rPr lang="en-US" dirty="0"/>
            <a:t>Understand that all patients have been habituated with different beliefs.</a:t>
          </a:r>
        </a:p>
      </dgm:t>
    </dgm:pt>
    <dgm:pt modelId="{847C903B-E70A-4B55-8FDB-655FF9A43533}" type="parTrans" cxnId="{A1F62B9C-6EF6-4E6B-A19C-7917DA7F36BE}">
      <dgm:prSet/>
      <dgm:spPr/>
      <dgm:t>
        <a:bodyPr/>
        <a:lstStyle/>
        <a:p>
          <a:endParaRPr lang="en-US"/>
        </a:p>
      </dgm:t>
    </dgm:pt>
    <dgm:pt modelId="{04D04D4C-274C-48C0-AA45-3ED5A56E076F}" type="sibTrans" cxnId="{A1F62B9C-6EF6-4E6B-A19C-7917DA7F36BE}">
      <dgm:prSet/>
      <dgm:spPr/>
      <dgm:t>
        <a:bodyPr/>
        <a:lstStyle/>
        <a:p>
          <a:endParaRPr lang="en-US"/>
        </a:p>
      </dgm:t>
    </dgm:pt>
    <dgm:pt modelId="{BA1B50D8-52EC-4DDF-8949-0F9A21D84717}">
      <dgm:prSet/>
      <dgm:spPr/>
      <dgm:t>
        <a:bodyPr/>
        <a:lstStyle/>
        <a:p>
          <a:r>
            <a:rPr lang="en-US" b="1" i="1" dirty="0"/>
            <a:t>Evocation</a:t>
          </a:r>
          <a:r>
            <a:rPr lang="en-US" dirty="0"/>
            <a:t>: Stimulating confidence and importance of potential change.</a:t>
          </a:r>
        </a:p>
      </dgm:t>
    </dgm:pt>
    <dgm:pt modelId="{E61F4A99-4E2B-42E6-AA41-788978F0DFC7}" type="parTrans" cxnId="{D9FD23AE-ADB3-4E7A-A6DA-5B5817DA05F6}">
      <dgm:prSet/>
      <dgm:spPr/>
      <dgm:t>
        <a:bodyPr/>
        <a:lstStyle/>
        <a:p>
          <a:endParaRPr lang="en-US"/>
        </a:p>
      </dgm:t>
    </dgm:pt>
    <dgm:pt modelId="{3F23ED57-AD8C-4061-A791-94D7DB2BA278}" type="sibTrans" cxnId="{D9FD23AE-ADB3-4E7A-A6DA-5B5817DA05F6}">
      <dgm:prSet/>
      <dgm:spPr/>
      <dgm:t>
        <a:bodyPr/>
        <a:lstStyle/>
        <a:p>
          <a:endParaRPr lang="en-US"/>
        </a:p>
      </dgm:t>
    </dgm:pt>
    <dgm:pt modelId="{71F782EA-40BE-45A7-9D73-26BE56E569F0}" type="pres">
      <dgm:prSet presAssocID="{64EAF93D-5479-4B55-B58B-3870FBCC907E}" presName="linear" presStyleCnt="0">
        <dgm:presLayoutVars>
          <dgm:animLvl val="lvl"/>
          <dgm:resizeHandles val="exact"/>
        </dgm:presLayoutVars>
      </dgm:prSet>
      <dgm:spPr/>
    </dgm:pt>
    <dgm:pt modelId="{00B01B1D-C8BE-45E8-A59E-1089D3AEA62D}" type="pres">
      <dgm:prSet presAssocID="{1053F49A-7F14-4B4A-A26F-8F666BD3EF39}" presName="parentText" presStyleLbl="node1" presStyleIdx="0" presStyleCnt="6">
        <dgm:presLayoutVars>
          <dgm:chMax val="0"/>
          <dgm:bulletEnabled val="1"/>
        </dgm:presLayoutVars>
      </dgm:prSet>
      <dgm:spPr/>
    </dgm:pt>
    <dgm:pt modelId="{58216D0F-1195-46F7-851B-8CA4DF9608C6}" type="pres">
      <dgm:prSet presAssocID="{D8CAD2FC-D096-4264-ACC0-70B51F53C9AA}" presName="spacer" presStyleCnt="0"/>
      <dgm:spPr/>
    </dgm:pt>
    <dgm:pt modelId="{7FA53998-B93C-4CCC-A514-9F58349D57FC}" type="pres">
      <dgm:prSet presAssocID="{6095076E-8500-4417-A91C-7B1DF57C3405}" presName="parentText" presStyleLbl="node1" presStyleIdx="1" presStyleCnt="6" custLinFactNeighborX="102" custLinFactNeighborY="-62995">
        <dgm:presLayoutVars>
          <dgm:chMax val="0"/>
          <dgm:bulletEnabled val="1"/>
        </dgm:presLayoutVars>
      </dgm:prSet>
      <dgm:spPr/>
    </dgm:pt>
    <dgm:pt modelId="{E22C9FB4-7DC1-4ECB-9657-FB068A06A2F7}" type="pres">
      <dgm:prSet presAssocID="{EB8B3028-F3F2-41F8-88F7-440E87D9F26D}" presName="spacer" presStyleCnt="0"/>
      <dgm:spPr/>
    </dgm:pt>
    <dgm:pt modelId="{47415586-61AA-4FD6-88EA-CF5812D54655}" type="pres">
      <dgm:prSet presAssocID="{B9F4C013-DDDE-45BD-A500-96D810DCC8A8}" presName="parentText" presStyleLbl="node1" presStyleIdx="2" presStyleCnt="6">
        <dgm:presLayoutVars>
          <dgm:chMax val="0"/>
          <dgm:bulletEnabled val="1"/>
        </dgm:presLayoutVars>
      </dgm:prSet>
      <dgm:spPr/>
    </dgm:pt>
    <dgm:pt modelId="{FE188F76-5E69-4256-BBB4-E078A1716135}" type="pres">
      <dgm:prSet presAssocID="{D66E97E5-1DE9-4D58-B1A8-5D78095892C6}" presName="spacer" presStyleCnt="0"/>
      <dgm:spPr/>
    </dgm:pt>
    <dgm:pt modelId="{23F7DAC5-C008-4B42-B590-8A00C8E98534}" type="pres">
      <dgm:prSet presAssocID="{0022D556-5FF6-4BCC-810D-1AD5DF3428A4}" presName="parentText" presStyleLbl="node1" presStyleIdx="3" presStyleCnt="6">
        <dgm:presLayoutVars>
          <dgm:chMax val="0"/>
          <dgm:bulletEnabled val="1"/>
        </dgm:presLayoutVars>
      </dgm:prSet>
      <dgm:spPr/>
    </dgm:pt>
    <dgm:pt modelId="{9CDA6EC8-FCFB-45B1-846D-6A17D46495F2}" type="pres">
      <dgm:prSet presAssocID="{F64D7B1C-8554-4561-9917-FAB2413661F6}" presName="spacer" presStyleCnt="0"/>
      <dgm:spPr/>
    </dgm:pt>
    <dgm:pt modelId="{50E7CE2D-5AC5-4E07-BC5D-6162F0C8C4BF}" type="pres">
      <dgm:prSet presAssocID="{FCC79935-FF9C-4E1F-98DB-98A8EFA12220}" presName="parentText" presStyleLbl="node1" presStyleIdx="4" presStyleCnt="6">
        <dgm:presLayoutVars>
          <dgm:chMax val="0"/>
          <dgm:bulletEnabled val="1"/>
        </dgm:presLayoutVars>
      </dgm:prSet>
      <dgm:spPr/>
    </dgm:pt>
    <dgm:pt modelId="{BE2705A6-F518-469B-A870-3307A5579186}" type="pres">
      <dgm:prSet presAssocID="{04D04D4C-274C-48C0-AA45-3ED5A56E076F}" presName="spacer" presStyleCnt="0"/>
      <dgm:spPr/>
    </dgm:pt>
    <dgm:pt modelId="{29E934DA-6DDD-4EE0-AED7-D8DF14ACD089}" type="pres">
      <dgm:prSet presAssocID="{BA1B50D8-52EC-4DDF-8949-0F9A21D84717}" presName="parentText" presStyleLbl="node1" presStyleIdx="5" presStyleCnt="6">
        <dgm:presLayoutVars>
          <dgm:chMax val="0"/>
          <dgm:bulletEnabled val="1"/>
        </dgm:presLayoutVars>
      </dgm:prSet>
      <dgm:spPr/>
    </dgm:pt>
  </dgm:ptLst>
  <dgm:cxnLst>
    <dgm:cxn modelId="{085F3900-C30C-44E3-89B8-4B52E6D45356}" type="presOf" srcId="{FCC79935-FF9C-4E1F-98DB-98A8EFA12220}" destId="{50E7CE2D-5AC5-4E07-BC5D-6162F0C8C4BF}" srcOrd="0" destOrd="0" presId="urn:microsoft.com/office/officeart/2005/8/layout/vList2"/>
    <dgm:cxn modelId="{2AA9F10C-350B-4346-80BB-9DED8CCEA5E0}" type="presOf" srcId="{0022D556-5FF6-4BCC-810D-1AD5DF3428A4}" destId="{23F7DAC5-C008-4B42-B590-8A00C8E98534}" srcOrd="0" destOrd="0" presId="urn:microsoft.com/office/officeart/2005/8/layout/vList2"/>
    <dgm:cxn modelId="{4C5FA218-012E-40C6-89ED-121D10C98A57}" type="presOf" srcId="{B9F4C013-DDDE-45BD-A500-96D810DCC8A8}" destId="{47415586-61AA-4FD6-88EA-CF5812D54655}" srcOrd="0" destOrd="0" presId="urn:microsoft.com/office/officeart/2005/8/layout/vList2"/>
    <dgm:cxn modelId="{017C4E1A-A359-4868-84A9-1233291FCB12}" type="presOf" srcId="{6095076E-8500-4417-A91C-7B1DF57C3405}" destId="{7FA53998-B93C-4CCC-A514-9F58349D57FC}" srcOrd="0" destOrd="0" presId="urn:microsoft.com/office/officeart/2005/8/layout/vList2"/>
    <dgm:cxn modelId="{6FFA923C-2DF4-4B9E-A20E-39A9904F00DF}" srcId="{64EAF93D-5479-4B55-B58B-3870FBCC907E}" destId="{1053F49A-7F14-4B4A-A26F-8F666BD3EF39}" srcOrd="0" destOrd="0" parTransId="{536BA881-0B43-44A5-89B6-9461BF39EEE1}" sibTransId="{D8CAD2FC-D096-4264-ACC0-70B51F53C9AA}"/>
    <dgm:cxn modelId="{2B0C223D-0F7D-4088-A12F-AAB78C87338D}" srcId="{64EAF93D-5479-4B55-B58B-3870FBCC907E}" destId="{6095076E-8500-4417-A91C-7B1DF57C3405}" srcOrd="1" destOrd="0" parTransId="{44F3AB50-04D4-4C85-A526-B4FCC61116E6}" sibTransId="{EB8B3028-F3F2-41F8-88F7-440E87D9F26D}"/>
    <dgm:cxn modelId="{D4936C4B-90A1-4AAE-8732-71C4EF53370D}" type="presOf" srcId="{64EAF93D-5479-4B55-B58B-3870FBCC907E}" destId="{71F782EA-40BE-45A7-9D73-26BE56E569F0}" srcOrd="0" destOrd="0" presId="urn:microsoft.com/office/officeart/2005/8/layout/vList2"/>
    <dgm:cxn modelId="{D14E6558-6C87-4C98-877D-AB3D343EF338}" type="presOf" srcId="{1053F49A-7F14-4B4A-A26F-8F666BD3EF39}" destId="{00B01B1D-C8BE-45E8-A59E-1089D3AEA62D}" srcOrd="0" destOrd="0" presId="urn:microsoft.com/office/officeart/2005/8/layout/vList2"/>
    <dgm:cxn modelId="{EB6BCD89-07FF-4462-AA12-E5AA1C735578}" type="presOf" srcId="{BA1B50D8-52EC-4DDF-8949-0F9A21D84717}" destId="{29E934DA-6DDD-4EE0-AED7-D8DF14ACD089}" srcOrd="0" destOrd="0" presId="urn:microsoft.com/office/officeart/2005/8/layout/vList2"/>
    <dgm:cxn modelId="{3563C18D-6EE6-43E6-A03C-0D61FF243DD1}" srcId="{64EAF93D-5479-4B55-B58B-3870FBCC907E}" destId="{0022D556-5FF6-4BCC-810D-1AD5DF3428A4}" srcOrd="3" destOrd="0" parTransId="{E3EABD03-C88D-4308-9878-1EA9BA87486F}" sibTransId="{F64D7B1C-8554-4561-9917-FAB2413661F6}"/>
    <dgm:cxn modelId="{A1F62B9C-6EF6-4E6B-A19C-7917DA7F36BE}" srcId="{64EAF93D-5479-4B55-B58B-3870FBCC907E}" destId="{FCC79935-FF9C-4E1F-98DB-98A8EFA12220}" srcOrd="4" destOrd="0" parTransId="{847C903B-E70A-4B55-8FDB-655FF9A43533}" sibTransId="{04D04D4C-274C-48C0-AA45-3ED5A56E076F}"/>
    <dgm:cxn modelId="{D9FD23AE-ADB3-4E7A-A6DA-5B5817DA05F6}" srcId="{64EAF93D-5479-4B55-B58B-3870FBCC907E}" destId="{BA1B50D8-52EC-4DDF-8949-0F9A21D84717}" srcOrd="5" destOrd="0" parTransId="{E61F4A99-4E2B-42E6-AA41-788978F0DFC7}" sibTransId="{3F23ED57-AD8C-4061-A791-94D7DB2BA278}"/>
    <dgm:cxn modelId="{7A87D3D2-45DC-4FA5-9F5C-644DC0418FFE}" srcId="{64EAF93D-5479-4B55-B58B-3870FBCC907E}" destId="{B9F4C013-DDDE-45BD-A500-96D810DCC8A8}" srcOrd="2" destOrd="0" parTransId="{45FB4B27-AB32-4154-AC24-D98E70D21EE2}" sibTransId="{D66E97E5-1DE9-4D58-B1A8-5D78095892C6}"/>
    <dgm:cxn modelId="{4DC96EAA-5529-4E99-95BB-7B7884AF9A1F}" type="presParOf" srcId="{71F782EA-40BE-45A7-9D73-26BE56E569F0}" destId="{00B01B1D-C8BE-45E8-A59E-1089D3AEA62D}" srcOrd="0" destOrd="0" presId="urn:microsoft.com/office/officeart/2005/8/layout/vList2"/>
    <dgm:cxn modelId="{35235F89-317A-4516-A09F-B913B5539AB8}" type="presParOf" srcId="{71F782EA-40BE-45A7-9D73-26BE56E569F0}" destId="{58216D0F-1195-46F7-851B-8CA4DF9608C6}" srcOrd="1" destOrd="0" presId="urn:microsoft.com/office/officeart/2005/8/layout/vList2"/>
    <dgm:cxn modelId="{EFF8E403-801C-4146-8C61-0C55985C0CBF}" type="presParOf" srcId="{71F782EA-40BE-45A7-9D73-26BE56E569F0}" destId="{7FA53998-B93C-4CCC-A514-9F58349D57FC}" srcOrd="2" destOrd="0" presId="urn:microsoft.com/office/officeart/2005/8/layout/vList2"/>
    <dgm:cxn modelId="{132D7525-FA41-4BE9-91EB-1AE818ECCAAB}" type="presParOf" srcId="{71F782EA-40BE-45A7-9D73-26BE56E569F0}" destId="{E22C9FB4-7DC1-4ECB-9657-FB068A06A2F7}" srcOrd="3" destOrd="0" presId="urn:microsoft.com/office/officeart/2005/8/layout/vList2"/>
    <dgm:cxn modelId="{0DA9238A-7461-4E1C-9743-F7025AEB2A51}" type="presParOf" srcId="{71F782EA-40BE-45A7-9D73-26BE56E569F0}" destId="{47415586-61AA-4FD6-88EA-CF5812D54655}" srcOrd="4" destOrd="0" presId="urn:microsoft.com/office/officeart/2005/8/layout/vList2"/>
    <dgm:cxn modelId="{D4EF7B03-68B2-4C95-8981-54EE13E23A75}" type="presParOf" srcId="{71F782EA-40BE-45A7-9D73-26BE56E569F0}" destId="{FE188F76-5E69-4256-BBB4-E078A1716135}" srcOrd="5" destOrd="0" presId="urn:microsoft.com/office/officeart/2005/8/layout/vList2"/>
    <dgm:cxn modelId="{5B5641DD-7145-4DD5-ACE1-970C1462ADEB}" type="presParOf" srcId="{71F782EA-40BE-45A7-9D73-26BE56E569F0}" destId="{23F7DAC5-C008-4B42-B590-8A00C8E98534}" srcOrd="6" destOrd="0" presId="urn:microsoft.com/office/officeart/2005/8/layout/vList2"/>
    <dgm:cxn modelId="{D3364956-B068-4008-AC86-E634F6907868}" type="presParOf" srcId="{71F782EA-40BE-45A7-9D73-26BE56E569F0}" destId="{9CDA6EC8-FCFB-45B1-846D-6A17D46495F2}" srcOrd="7" destOrd="0" presId="urn:microsoft.com/office/officeart/2005/8/layout/vList2"/>
    <dgm:cxn modelId="{8EE00335-08E6-4059-81E6-D17068669801}" type="presParOf" srcId="{71F782EA-40BE-45A7-9D73-26BE56E569F0}" destId="{50E7CE2D-5AC5-4E07-BC5D-6162F0C8C4BF}" srcOrd="8" destOrd="0" presId="urn:microsoft.com/office/officeart/2005/8/layout/vList2"/>
    <dgm:cxn modelId="{847B169E-5744-45F7-9F64-6BF61647BBB6}" type="presParOf" srcId="{71F782EA-40BE-45A7-9D73-26BE56E569F0}" destId="{BE2705A6-F518-469B-A870-3307A5579186}" srcOrd="9" destOrd="0" presId="urn:microsoft.com/office/officeart/2005/8/layout/vList2"/>
    <dgm:cxn modelId="{D6381818-F00D-4009-B911-72D5059FEF49}" type="presParOf" srcId="{71F782EA-40BE-45A7-9D73-26BE56E569F0}" destId="{29E934DA-6DDD-4EE0-AED7-D8DF14ACD08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0B03FA7-3EF8-499B-B7A3-04B86F88EFC3}"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F20EF3B9-C170-46C4-9B12-24F5591DAE19}">
      <dgm:prSet custT="1"/>
      <dgm:spPr/>
      <dgm:t>
        <a:bodyPr/>
        <a:lstStyle/>
        <a:p>
          <a:pPr>
            <a:lnSpc>
              <a:spcPct val="100000"/>
            </a:lnSpc>
            <a:defRPr b="1"/>
          </a:pPr>
          <a:r>
            <a:rPr lang="en-US" sz="1800" dirty="0"/>
            <a:t>Provide Written Testimonials</a:t>
          </a:r>
        </a:p>
      </dgm:t>
    </dgm:pt>
    <dgm:pt modelId="{C72F7BE6-52BD-43D7-BBC4-F98E8FB9064B}" type="parTrans" cxnId="{D530FB83-4710-49BF-97BA-81E9B0AF434B}">
      <dgm:prSet/>
      <dgm:spPr/>
      <dgm:t>
        <a:bodyPr/>
        <a:lstStyle/>
        <a:p>
          <a:endParaRPr lang="en-US"/>
        </a:p>
      </dgm:t>
    </dgm:pt>
    <dgm:pt modelId="{3C6E7C88-865F-48D8-BAAB-AF9370817613}" type="sibTrans" cxnId="{D530FB83-4710-49BF-97BA-81E9B0AF434B}">
      <dgm:prSet/>
      <dgm:spPr/>
      <dgm:t>
        <a:bodyPr/>
        <a:lstStyle/>
        <a:p>
          <a:endParaRPr lang="en-US"/>
        </a:p>
      </dgm:t>
    </dgm:pt>
    <dgm:pt modelId="{BD390245-7B28-4A3C-95FE-12DA321CBD70}">
      <dgm:prSet custT="1"/>
      <dgm:spPr/>
      <dgm:t>
        <a:bodyPr/>
        <a:lstStyle/>
        <a:p>
          <a:pPr>
            <a:lnSpc>
              <a:spcPct val="100000"/>
            </a:lnSpc>
            <a:defRPr b="1"/>
          </a:pPr>
          <a:r>
            <a:rPr lang="en-US" sz="1800" dirty="0"/>
            <a:t>Assess Patient Videos</a:t>
          </a:r>
        </a:p>
      </dgm:t>
    </dgm:pt>
    <dgm:pt modelId="{D9C93F2B-BBFD-4ACD-AEC0-8B77AC96F863}" type="parTrans" cxnId="{269C4508-0AF3-47DA-AD45-9383DDC677E5}">
      <dgm:prSet/>
      <dgm:spPr/>
      <dgm:t>
        <a:bodyPr/>
        <a:lstStyle/>
        <a:p>
          <a:endParaRPr lang="en-US"/>
        </a:p>
      </dgm:t>
    </dgm:pt>
    <dgm:pt modelId="{87D79A8F-5B61-4E43-A28E-712EDB298814}" type="sibTrans" cxnId="{269C4508-0AF3-47DA-AD45-9383DDC677E5}">
      <dgm:prSet/>
      <dgm:spPr/>
      <dgm:t>
        <a:bodyPr/>
        <a:lstStyle/>
        <a:p>
          <a:endParaRPr lang="en-US"/>
        </a:p>
      </dgm:t>
    </dgm:pt>
    <dgm:pt modelId="{CC0D2718-6C22-4CB2-9080-25F4D1C36132}">
      <dgm:prSet custT="1"/>
      <dgm:spPr/>
      <dgm:t>
        <a:bodyPr/>
        <a:lstStyle/>
        <a:p>
          <a:pPr>
            <a:lnSpc>
              <a:spcPct val="100000"/>
            </a:lnSpc>
            <a:defRPr b="1"/>
          </a:pPr>
          <a:r>
            <a:rPr lang="en-US" sz="1800" dirty="0"/>
            <a:t>Establishing a Salience &amp; Confidence Gauge </a:t>
          </a:r>
        </a:p>
      </dgm:t>
    </dgm:pt>
    <dgm:pt modelId="{097A770F-2B2C-4D5A-9B8E-278AC3AA5DDC}" type="parTrans" cxnId="{81D1C10A-C690-437A-A1DD-026B1ABDB9A5}">
      <dgm:prSet/>
      <dgm:spPr/>
      <dgm:t>
        <a:bodyPr/>
        <a:lstStyle/>
        <a:p>
          <a:endParaRPr lang="en-US"/>
        </a:p>
      </dgm:t>
    </dgm:pt>
    <dgm:pt modelId="{06F43D53-68A0-49C4-99AC-A8E1453E1B15}" type="sibTrans" cxnId="{81D1C10A-C690-437A-A1DD-026B1ABDB9A5}">
      <dgm:prSet/>
      <dgm:spPr/>
      <dgm:t>
        <a:bodyPr/>
        <a:lstStyle/>
        <a:p>
          <a:endParaRPr lang="en-US"/>
        </a:p>
      </dgm:t>
    </dgm:pt>
    <dgm:pt modelId="{6343066B-E350-4D57-A24A-E3D9DCF8CBC4}">
      <dgm:prSet custT="1"/>
      <dgm:spPr/>
      <dgm:t>
        <a:bodyPr/>
        <a:lstStyle/>
        <a:p>
          <a:pPr>
            <a:lnSpc>
              <a:spcPct val="100000"/>
            </a:lnSpc>
            <a:defRPr b="1"/>
          </a:pPr>
          <a:r>
            <a:rPr lang="en-US" sz="1800" dirty="0"/>
            <a:t>Creating Safety &amp; a Call-to-Action without FEAR </a:t>
          </a:r>
        </a:p>
      </dgm:t>
    </dgm:pt>
    <dgm:pt modelId="{461486F9-8F2E-4914-B471-C96A77FC03A4}" type="parTrans" cxnId="{6794A664-84E9-46E4-A1C0-CA8B9BEEAD11}">
      <dgm:prSet/>
      <dgm:spPr/>
      <dgm:t>
        <a:bodyPr/>
        <a:lstStyle/>
        <a:p>
          <a:endParaRPr lang="en-US"/>
        </a:p>
      </dgm:t>
    </dgm:pt>
    <dgm:pt modelId="{A8E75C45-63F9-4BCE-A9DF-9595CEE2C1AA}" type="sibTrans" cxnId="{6794A664-84E9-46E4-A1C0-CA8B9BEEAD11}">
      <dgm:prSet/>
      <dgm:spPr/>
      <dgm:t>
        <a:bodyPr/>
        <a:lstStyle/>
        <a:p>
          <a:endParaRPr lang="en-US"/>
        </a:p>
      </dgm:t>
    </dgm:pt>
    <dgm:pt modelId="{A7CD8342-CD44-40DF-A1DB-9D5446E48FD4}">
      <dgm:prSet custT="1"/>
      <dgm:spPr/>
      <dgm:t>
        <a:bodyPr/>
        <a:lstStyle/>
        <a:p>
          <a:pPr>
            <a:lnSpc>
              <a:spcPct val="100000"/>
            </a:lnSpc>
            <a:defRPr b="1"/>
          </a:pPr>
          <a:r>
            <a:rPr lang="en-US" sz="1800" dirty="0"/>
            <a:t>Community Connections &amp; Referrals</a:t>
          </a:r>
          <a:endParaRPr lang="en-US" sz="1400" dirty="0"/>
        </a:p>
      </dgm:t>
    </dgm:pt>
    <dgm:pt modelId="{D3F68624-5040-44DD-A337-A3A62F16145E}" type="parTrans" cxnId="{6D17753B-4697-4685-8019-D112EF5FD760}">
      <dgm:prSet/>
      <dgm:spPr/>
      <dgm:t>
        <a:bodyPr/>
        <a:lstStyle/>
        <a:p>
          <a:endParaRPr lang="en-US"/>
        </a:p>
      </dgm:t>
    </dgm:pt>
    <dgm:pt modelId="{2AD87A18-C7E0-4AC9-9091-9C02ED0E6253}" type="sibTrans" cxnId="{6D17753B-4697-4685-8019-D112EF5FD760}">
      <dgm:prSet/>
      <dgm:spPr/>
      <dgm:t>
        <a:bodyPr/>
        <a:lstStyle/>
        <a:p>
          <a:endParaRPr lang="en-US"/>
        </a:p>
      </dgm:t>
    </dgm:pt>
    <dgm:pt modelId="{C9D2BD56-8FEE-4D2A-83E8-2DD997DA8A0C}">
      <dgm:prSet/>
      <dgm:spPr/>
      <dgm:t>
        <a:bodyPr/>
        <a:lstStyle/>
        <a:p>
          <a:pPr>
            <a:lnSpc>
              <a:spcPct val="100000"/>
            </a:lnSpc>
          </a:pPr>
          <a:endParaRPr lang="en-US" dirty="0"/>
        </a:p>
      </dgm:t>
    </dgm:pt>
    <dgm:pt modelId="{9C92EE45-02CC-4A34-B3B8-33D4D20B77FF}" type="parTrans" cxnId="{60D72EDF-2313-4258-8AD3-1FD9DA70A80E}">
      <dgm:prSet/>
      <dgm:spPr/>
      <dgm:t>
        <a:bodyPr/>
        <a:lstStyle/>
        <a:p>
          <a:endParaRPr lang="en-US"/>
        </a:p>
      </dgm:t>
    </dgm:pt>
    <dgm:pt modelId="{AA2CC8B5-FE75-4EB4-A727-E42544DE9213}" type="sibTrans" cxnId="{60D72EDF-2313-4258-8AD3-1FD9DA70A80E}">
      <dgm:prSet/>
      <dgm:spPr/>
      <dgm:t>
        <a:bodyPr/>
        <a:lstStyle/>
        <a:p>
          <a:endParaRPr lang="en-US"/>
        </a:p>
      </dgm:t>
    </dgm:pt>
    <dgm:pt modelId="{61C907BA-8A0F-41AF-8FD3-ECD6288152B1}" type="pres">
      <dgm:prSet presAssocID="{10B03FA7-3EF8-499B-B7A3-04B86F88EFC3}" presName="root" presStyleCnt="0">
        <dgm:presLayoutVars>
          <dgm:dir/>
          <dgm:resizeHandles val="exact"/>
        </dgm:presLayoutVars>
      </dgm:prSet>
      <dgm:spPr/>
    </dgm:pt>
    <dgm:pt modelId="{AEE9D969-C804-4503-9BB8-2F0BE7CE23BD}" type="pres">
      <dgm:prSet presAssocID="{F20EF3B9-C170-46C4-9B12-24F5591DAE19}" presName="compNode" presStyleCnt="0"/>
      <dgm:spPr/>
    </dgm:pt>
    <dgm:pt modelId="{BA3040B3-B5EB-4A1F-90D3-9F4EB7A1DEE4}" type="pres">
      <dgm:prSet presAssocID="{F20EF3B9-C170-46C4-9B12-24F5591DAE1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CED6A9F6-7528-4954-9F55-BE926A0B6567}" type="pres">
      <dgm:prSet presAssocID="{F20EF3B9-C170-46C4-9B12-24F5591DAE19}" presName="iconSpace" presStyleCnt="0"/>
      <dgm:spPr/>
    </dgm:pt>
    <dgm:pt modelId="{25E77A85-476C-4C2C-B23D-866A18600B3D}" type="pres">
      <dgm:prSet presAssocID="{F20EF3B9-C170-46C4-9B12-24F5591DAE19}" presName="parTx" presStyleLbl="revTx" presStyleIdx="0" presStyleCnt="10">
        <dgm:presLayoutVars>
          <dgm:chMax val="0"/>
          <dgm:chPref val="0"/>
        </dgm:presLayoutVars>
      </dgm:prSet>
      <dgm:spPr/>
    </dgm:pt>
    <dgm:pt modelId="{CD5D9775-5A70-4954-8F06-B73AD9E2683F}" type="pres">
      <dgm:prSet presAssocID="{F20EF3B9-C170-46C4-9B12-24F5591DAE19}" presName="txSpace" presStyleCnt="0"/>
      <dgm:spPr/>
    </dgm:pt>
    <dgm:pt modelId="{AD1EFD76-1E2C-4110-88DC-235FFFA918DC}" type="pres">
      <dgm:prSet presAssocID="{F20EF3B9-C170-46C4-9B12-24F5591DAE19}" presName="desTx" presStyleLbl="revTx" presStyleIdx="1" presStyleCnt="10">
        <dgm:presLayoutVars/>
      </dgm:prSet>
      <dgm:spPr/>
    </dgm:pt>
    <dgm:pt modelId="{C97DB5C6-3B8C-4217-AFA5-DBBB22F372CA}" type="pres">
      <dgm:prSet presAssocID="{3C6E7C88-865F-48D8-BAAB-AF9370817613}" presName="sibTrans" presStyleCnt="0"/>
      <dgm:spPr/>
    </dgm:pt>
    <dgm:pt modelId="{76108EDC-9064-4AE9-BEAC-D46FEAB5D06B}" type="pres">
      <dgm:prSet presAssocID="{BD390245-7B28-4A3C-95FE-12DA321CBD70}" presName="compNode" presStyleCnt="0"/>
      <dgm:spPr/>
    </dgm:pt>
    <dgm:pt modelId="{972937F0-D7C6-4B37-8E1A-62C6A7A171F2}" type="pres">
      <dgm:prSet presAssocID="{BD390245-7B28-4A3C-95FE-12DA321CBD7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deo camera"/>
        </a:ext>
      </dgm:extLst>
    </dgm:pt>
    <dgm:pt modelId="{738820FB-4BD0-4FBA-AFFC-B339BFF5E893}" type="pres">
      <dgm:prSet presAssocID="{BD390245-7B28-4A3C-95FE-12DA321CBD70}" presName="iconSpace" presStyleCnt="0"/>
      <dgm:spPr/>
    </dgm:pt>
    <dgm:pt modelId="{3BBB0195-920B-491A-8714-43FC3E3801E3}" type="pres">
      <dgm:prSet presAssocID="{BD390245-7B28-4A3C-95FE-12DA321CBD70}" presName="parTx" presStyleLbl="revTx" presStyleIdx="2" presStyleCnt="10">
        <dgm:presLayoutVars>
          <dgm:chMax val="0"/>
          <dgm:chPref val="0"/>
        </dgm:presLayoutVars>
      </dgm:prSet>
      <dgm:spPr/>
    </dgm:pt>
    <dgm:pt modelId="{71EA7A2C-302D-4EC3-90E7-E1687D0C72CA}" type="pres">
      <dgm:prSet presAssocID="{BD390245-7B28-4A3C-95FE-12DA321CBD70}" presName="txSpace" presStyleCnt="0"/>
      <dgm:spPr/>
    </dgm:pt>
    <dgm:pt modelId="{068B30A3-98AA-4A76-8E40-D7658424C578}" type="pres">
      <dgm:prSet presAssocID="{BD390245-7B28-4A3C-95FE-12DA321CBD70}" presName="desTx" presStyleLbl="revTx" presStyleIdx="3" presStyleCnt="10">
        <dgm:presLayoutVars/>
      </dgm:prSet>
      <dgm:spPr/>
    </dgm:pt>
    <dgm:pt modelId="{17161C36-9DCD-4DC1-9B49-31A30CCAF66F}" type="pres">
      <dgm:prSet presAssocID="{87D79A8F-5B61-4E43-A28E-712EDB298814}" presName="sibTrans" presStyleCnt="0"/>
      <dgm:spPr/>
    </dgm:pt>
    <dgm:pt modelId="{424FBF5B-3D3F-4AD3-984A-CD29A2C09E00}" type="pres">
      <dgm:prSet presAssocID="{CC0D2718-6C22-4CB2-9080-25F4D1C36132}" presName="compNode" presStyleCnt="0"/>
      <dgm:spPr/>
    </dgm:pt>
    <dgm:pt modelId="{377506CC-6132-42A7-93D4-0785217C02B7}" type="pres">
      <dgm:prSet presAssocID="{CC0D2718-6C22-4CB2-9080-25F4D1C3613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47F4C9D-D5C7-489D-B825-A5590CFDA371}" type="pres">
      <dgm:prSet presAssocID="{CC0D2718-6C22-4CB2-9080-25F4D1C36132}" presName="iconSpace" presStyleCnt="0"/>
      <dgm:spPr/>
    </dgm:pt>
    <dgm:pt modelId="{74CDCAB1-5FF8-445F-BA16-764FCA546DDA}" type="pres">
      <dgm:prSet presAssocID="{CC0D2718-6C22-4CB2-9080-25F4D1C36132}" presName="parTx" presStyleLbl="revTx" presStyleIdx="4" presStyleCnt="10">
        <dgm:presLayoutVars>
          <dgm:chMax val="0"/>
          <dgm:chPref val="0"/>
        </dgm:presLayoutVars>
      </dgm:prSet>
      <dgm:spPr/>
    </dgm:pt>
    <dgm:pt modelId="{29E1A9B7-C107-42D6-8CE8-CE10166C50EF}" type="pres">
      <dgm:prSet presAssocID="{CC0D2718-6C22-4CB2-9080-25F4D1C36132}" presName="txSpace" presStyleCnt="0"/>
      <dgm:spPr/>
    </dgm:pt>
    <dgm:pt modelId="{464B9172-3664-4F54-BBE9-FB28AA0FA041}" type="pres">
      <dgm:prSet presAssocID="{CC0D2718-6C22-4CB2-9080-25F4D1C36132}" presName="desTx" presStyleLbl="revTx" presStyleIdx="5" presStyleCnt="10">
        <dgm:presLayoutVars/>
      </dgm:prSet>
      <dgm:spPr/>
    </dgm:pt>
    <dgm:pt modelId="{B5449C3D-C10C-44E6-8248-351C21723B00}" type="pres">
      <dgm:prSet presAssocID="{06F43D53-68A0-49C4-99AC-A8E1453E1B15}" presName="sibTrans" presStyleCnt="0"/>
      <dgm:spPr/>
    </dgm:pt>
    <dgm:pt modelId="{0AFED2ED-6744-4086-BB37-6B004DB5DB77}" type="pres">
      <dgm:prSet presAssocID="{6343066B-E350-4D57-A24A-E3D9DCF8CBC4}" presName="compNode" presStyleCnt="0"/>
      <dgm:spPr/>
    </dgm:pt>
    <dgm:pt modelId="{A9ED2C9E-998F-4D86-A1EF-2908B4413184}" type="pres">
      <dgm:prSet presAssocID="{6343066B-E350-4D57-A24A-E3D9DCF8CBC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pper board"/>
        </a:ext>
      </dgm:extLst>
    </dgm:pt>
    <dgm:pt modelId="{161465E2-0FCB-40F5-96B4-AA2A27F601DE}" type="pres">
      <dgm:prSet presAssocID="{6343066B-E350-4D57-A24A-E3D9DCF8CBC4}" presName="iconSpace" presStyleCnt="0"/>
      <dgm:spPr/>
    </dgm:pt>
    <dgm:pt modelId="{A7E73317-E0D6-412E-8833-2A868BD487EA}" type="pres">
      <dgm:prSet presAssocID="{6343066B-E350-4D57-A24A-E3D9DCF8CBC4}" presName="parTx" presStyleLbl="revTx" presStyleIdx="6" presStyleCnt="10">
        <dgm:presLayoutVars>
          <dgm:chMax val="0"/>
          <dgm:chPref val="0"/>
        </dgm:presLayoutVars>
      </dgm:prSet>
      <dgm:spPr/>
    </dgm:pt>
    <dgm:pt modelId="{86B14FFC-5C58-4F5B-AC3D-878F406415C5}" type="pres">
      <dgm:prSet presAssocID="{6343066B-E350-4D57-A24A-E3D9DCF8CBC4}" presName="txSpace" presStyleCnt="0"/>
      <dgm:spPr/>
    </dgm:pt>
    <dgm:pt modelId="{EEBCB71C-0773-4001-93FE-203685142A4E}" type="pres">
      <dgm:prSet presAssocID="{6343066B-E350-4D57-A24A-E3D9DCF8CBC4}" presName="desTx" presStyleLbl="revTx" presStyleIdx="7" presStyleCnt="10">
        <dgm:presLayoutVars/>
      </dgm:prSet>
      <dgm:spPr/>
    </dgm:pt>
    <dgm:pt modelId="{8E3A4DDD-4824-4F32-949C-A8697020D4B1}" type="pres">
      <dgm:prSet presAssocID="{A8E75C45-63F9-4BCE-A9DF-9595CEE2C1AA}" presName="sibTrans" presStyleCnt="0"/>
      <dgm:spPr/>
    </dgm:pt>
    <dgm:pt modelId="{D838C50C-472E-473E-B7E2-7D5E067E2D36}" type="pres">
      <dgm:prSet presAssocID="{A7CD8342-CD44-40DF-A1DB-9D5446E48FD4}" presName="compNode" presStyleCnt="0"/>
      <dgm:spPr/>
    </dgm:pt>
    <dgm:pt modelId="{0434DF9B-22DC-466C-B15C-3B8D597B4AA2}" type="pres">
      <dgm:prSet presAssocID="{A7CD8342-CD44-40DF-A1DB-9D5446E48FD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71588002-031C-45F8-A884-CFEA0DBF0A38}" type="pres">
      <dgm:prSet presAssocID="{A7CD8342-CD44-40DF-A1DB-9D5446E48FD4}" presName="iconSpace" presStyleCnt="0"/>
      <dgm:spPr/>
    </dgm:pt>
    <dgm:pt modelId="{7F53FF63-8F5D-446B-AD4F-21ED458C3AE6}" type="pres">
      <dgm:prSet presAssocID="{A7CD8342-CD44-40DF-A1DB-9D5446E48FD4}" presName="parTx" presStyleLbl="revTx" presStyleIdx="8" presStyleCnt="10">
        <dgm:presLayoutVars>
          <dgm:chMax val="0"/>
          <dgm:chPref val="0"/>
        </dgm:presLayoutVars>
      </dgm:prSet>
      <dgm:spPr/>
    </dgm:pt>
    <dgm:pt modelId="{C1C2546E-3810-4410-B349-24BC52ED9A5B}" type="pres">
      <dgm:prSet presAssocID="{A7CD8342-CD44-40DF-A1DB-9D5446E48FD4}" presName="txSpace" presStyleCnt="0"/>
      <dgm:spPr/>
    </dgm:pt>
    <dgm:pt modelId="{34AAECF0-ED93-45CA-8EEB-8938EFEB90E0}" type="pres">
      <dgm:prSet presAssocID="{A7CD8342-CD44-40DF-A1DB-9D5446E48FD4}" presName="desTx" presStyleLbl="revTx" presStyleIdx="9" presStyleCnt="10">
        <dgm:presLayoutVars/>
      </dgm:prSet>
      <dgm:spPr/>
    </dgm:pt>
  </dgm:ptLst>
  <dgm:cxnLst>
    <dgm:cxn modelId="{269C4508-0AF3-47DA-AD45-9383DDC677E5}" srcId="{10B03FA7-3EF8-499B-B7A3-04B86F88EFC3}" destId="{BD390245-7B28-4A3C-95FE-12DA321CBD70}" srcOrd="1" destOrd="0" parTransId="{D9C93F2B-BBFD-4ACD-AEC0-8B77AC96F863}" sibTransId="{87D79A8F-5B61-4E43-A28E-712EDB298814}"/>
    <dgm:cxn modelId="{81D1C10A-C690-437A-A1DD-026B1ABDB9A5}" srcId="{10B03FA7-3EF8-499B-B7A3-04B86F88EFC3}" destId="{CC0D2718-6C22-4CB2-9080-25F4D1C36132}" srcOrd="2" destOrd="0" parTransId="{097A770F-2B2C-4D5A-9B8E-278AC3AA5DDC}" sibTransId="{06F43D53-68A0-49C4-99AC-A8E1453E1B15}"/>
    <dgm:cxn modelId="{769F0015-92C2-4E7D-A13E-A01CB9D61823}" type="presOf" srcId="{CC0D2718-6C22-4CB2-9080-25F4D1C36132}" destId="{74CDCAB1-5FF8-445F-BA16-764FCA546DDA}" srcOrd="0" destOrd="0" presId="urn:microsoft.com/office/officeart/2018/5/layout/CenteredIconLabelDescriptionList"/>
    <dgm:cxn modelId="{EDF1F41F-E08B-47BB-AA8E-2CC7D96F9766}" type="presOf" srcId="{6343066B-E350-4D57-A24A-E3D9DCF8CBC4}" destId="{A7E73317-E0D6-412E-8833-2A868BD487EA}" srcOrd="0" destOrd="0" presId="urn:microsoft.com/office/officeart/2018/5/layout/CenteredIconLabelDescriptionList"/>
    <dgm:cxn modelId="{6D17753B-4697-4685-8019-D112EF5FD760}" srcId="{10B03FA7-3EF8-499B-B7A3-04B86F88EFC3}" destId="{A7CD8342-CD44-40DF-A1DB-9D5446E48FD4}" srcOrd="4" destOrd="0" parTransId="{D3F68624-5040-44DD-A337-A3A62F16145E}" sibTransId="{2AD87A18-C7E0-4AC9-9091-9C02ED0E6253}"/>
    <dgm:cxn modelId="{6FA1D25C-6CAF-4909-9A01-E48E600274D8}" type="presOf" srcId="{10B03FA7-3EF8-499B-B7A3-04B86F88EFC3}" destId="{61C907BA-8A0F-41AF-8FD3-ECD6288152B1}" srcOrd="0" destOrd="0" presId="urn:microsoft.com/office/officeart/2018/5/layout/CenteredIconLabelDescriptionList"/>
    <dgm:cxn modelId="{7CC0745E-2917-4ECF-8BD4-3DD7BCBC6331}" type="presOf" srcId="{A7CD8342-CD44-40DF-A1DB-9D5446E48FD4}" destId="{7F53FF63-8F5D-446B-AD4F-21ED458C3AE6}" srcOrd="0" destOrd="0" presId="urn:microsoft.com/office/officeart/2018/5/layout/CenteredIconLabelDescriptionList"/>
    <dgm:cxn modelId="{6794A664-84E9-46E4-A1C0-CA8B9BEEAD11}" srcId="{10B03FA7-3EF8-499B-B7A3-04B86F88EFC3}" destId="{6343066B-E350-4D57-A24A-E3D9DCF8CBC4}" srcOrd="3" destOrd="0" parTransId="{461486F9-8F2E-4914-B471-C96A77FC03A4}" sibTransId="{A8E75C45-63F9-4BCE-A9DF-9595CEE2C1AA}"/>
    <dgm:cxn modelId="{D530FB83-4710-49BF-97BA-81E9B0AF434B}" srcId="{10B03FA7-3EF8-499B-B7A3-04B86F88EFC3}" destId="{F20EF3B9-C170-46C4-9B12-24F5591DAE19}" srcOrd="0" destOrd="0" parTransId="{C72F7BE6-52BD-43D7-BBC4-F98E8FB9064B}" sibTransId="{3C6E7C88-865F-48D8-BAAB-AF9370817613}"/>
    <dgm:cxn modelId="{DCA05A8C-A67D-4A42-A590-21DCE97A1CBD}" type="presOf" srcId="{BD390245-7B28-4A3C-95FE-12DA321CBD70}" destId="{3BBB0195-920B-491A-8714-43FC3E3801E3}" srcOrd="0" destOrd="0" presId="urn:microsoft.com/office/officeart/2018/5/layout/CenteredIconLabelDescriptionList"/>
    <dgm:cxn modelId="{8508EFD7-59A5-411D-B6F7-16AF913A3CE3}" type="presOf" srcId="{C9D2BD56-8FEE-4D2A-83E8-2DD997DA8A0C}" destId="{34AAECF0-ED93-45CA-8EEB-8938EFEB90E0}" srcOrd="0" destOrd="0" presId="urn:microsoft.com/office/officeart/2018/5/layout/CenteredIconLabelDescriptionList"/>
    <dgm:cxn modelId="{60D72EDF-2313-4258-8AD3-1FD9DA70A80E}" srcId="{A7CD8342-CD44-40DF-A1DB-9D5446E48FD4}" destId="{C9D2BD56-8FEE-4D2A-83E8-2DD997DA8A0C}" srcOrd="0" destOrd="0" parTransId="{9C92EE45-02CC-4A34-B3B8-33D4D20B77FF}" sibTransId="{AA2CC8B5-FE75-4EB4-A727-E42544DE9213}"/>
    <dgm:cxn modelId="{D786F0EC-8A76-4340-9A38-95C5342B50AD}" type="presOf" srcId="{F20EF3B9-C170-46C4-9B12-24F5591DAE19}" destId="{25E77A85-476C-4C2C-B23D-866A18600B3D}" srcOrd="0" destOrd="0" presId="urn:microsoft.com/office/officeart/2018/5/layout/CenteredIconLabelDescriptionList"/>
    <dgm:cxn modelId="{C319F1DF-466C-4D13-BC24-D3893866D23F}" type="presParOf" srcId="{61C907BA-8A0F-41AF-8FD3-ECD6288152B1}" destId="{AEE9D969-C804-4503-9BB8-2F0BE7CE23BD}" srcOrd="0" destOrd="0" presId="urn:microsoft.com/office/officeart/2018/5/layout/CenteredIconLabelDescriptionList"/>
    <dgm:cxn modelId="{5EE6B33E-C940-4D9A-9BAD-7F53AC24097A}" type="presParOf" srcId="{AEE9D969-C804-4503-9BB8-2F0BE7CE23BD}" destId="{BA3040B3-B5EB-4A1F-90D3-9F4EB7A1DEE4}" srcOrd="0" destOrd="0" presId="urn:microsoft.com/office/officeart/2018/5/layout/CenteredIconLabelDescriptionList"/>
    <dgm:cxn modelId="{E1F1FAD0-C9CF-4D97-AC50-4DDA575ECA00}" type="presParOf" srcId="{AEE9D969-C804-4503-9BB8-2F0BE7CE23BD}" destId="{CED6A9F6-7528-4954-9F55-BE926A0B6567}" srcOrd="1" destOrd="0" presId="urn:microsoft.com/office/officeart/2018/5/layout/CenteredIconLabelDescriptionList"/>
    <dgm:cxn modelId="{BAF62A47-C57C-4795-B0A6-236570C3B361}" type="presParOf" srcId="{AEE9D969-C804-4503-9BB8-2F0BE7CE23BD}" destId="{25E77A85-476C-4C2C-B23D-866A18600B3D}" srcOrd="2" destOrd="0" presId="urn:microsoft.com/office/officeart/2018/5/layout/CenteredIconLabelDescriptionList"/>
    <dgm:cxn modelId="{BB2262A1-8BAB-4EB5-A519-A4FF48503DEA}" type="presParOf" srcId="{AEE9D969-C804-4503-9BB8-2F0BE7CE23BD}" destId="{CD5D9775-5A70-4954-8F06-B73AD9E2683F}" srcOrd="3" destOrd="0" presId="urn:microsoft.com/office/officeart/2018/5/layout/CenteredIconLabelDescriptionList"/>
    <dgm:cxn modelId="{C6BA410F-863F-400F-AE1E-6161C8E27F5B}" type="presParOf" srcId="{AEE9D969-C804-4503-9BB8-2F0BE7CE23BD}" destId="{AD1EFD76-1E2C-4110-88DC-235FFFA918DC}" srcOrd="4" destOrd="0" presId="urn:microsoft.com/office/officeart/2018/5/layout/CenteredIconLabelDescriptionList"/>
    <dgm:cxn modelId="{30579CDF-08D7-40D7-A141-D00C37F1B94E}" type="presParOf" srcId="{61C907BA-8A0F-41AF-8FD3-ECD6288152B1}" destId="{C97DB5C6-3B8C-4217-AFA5-DBBB22F372CA}" srcOrd="1" destOrd="0" presId="urn:microsoft.com/office/officeart/2018/5/layout/CenteredIconLabelDescriptionList"/>
    <dgm:cxn modelId="{CECA61D8-8D9B-4CF9-B25F-5211282F24BB}" type="presParOf" srcId="{61C907BA-8A0F-41AF-8FD3-ECD6288152B1}" destId="{76108EDC-9064-4AE9-BEAC-D46FEAB5D06B}" srcOrd="2" destOrd="0" presId="urn:microsoft.com/office/officeart/2018/5/layout/CenteredIconLabelDescriptionList"/>
    <dgm:cxn modelId="{86F91C47-1C19-48E2-AD34-87474245DC0C}" type="presParOf" srcId="{76108EDC-9064-4AE9-BEAC-D46FEAB5D06B}" destId="{972937F0-D7C6-4B37-8E1A-62C6A7A171F2}" srcOrd="0" destOrd="0" presId="urn:microsoft.com/office/officeart/2018/5/layout/CenteredIconLabelDescriptionList"/>
    <dgm:cxn modelId="{15214A9C-BA7A-494E-B15F-6114A246A4A5}" type="presParOf" srcId="{76108EDC-9064-4AE9-BEAC-D46FEAB5D06B}" destId="{738820FB-4BD0-4FBA-AFFC-B339BFF5E893}" srcOrd="1" destOrd="0" presId="urn:microsoft.com/office/officeart/2018/5/layout/CenteredIconLabelDescriptionList"/>
    <dgm:cxn modelId="{A13ECA3C-CD12-4AB2-B1FA-0C91F0715B1F}" type="presParOf" srcId="{76108EDC-9064-4AE9-BEAC-D46FEAB5D06B}" destId="{3BBB0195-920B-491A-8714-43FC3E3801E3}" srcOrd="2" destOrd="0" presId="urn:microsoft.com/office/officeart/2018/5/layout/CenteredIconLabelDescriptionList"/>
    <dgm:cxn modelId="{B040FADE-E7BC-4082-AF43-35F904BC00F1}" type="presParOf" srcId="{76108EDC-9064-4AE9-BEAC-D46FEAB5D06B}" destId="{71EA7A2C-302D-4EC3-90E7-E1687D0C72CA}" srcOrd="3" destOrd="0" presId="urn:microsoft.com/office/officeart/2018/5/layout/CenteredIconLabelDescriptionList"/>
    <dgm:cxn modelId="{9F376A7F-362D-4EBC-B43E-3983985EC695}" type="presParOf" srcId="{76108EDC-9064-4AE9-BEAC-D46FEAB5D06B}" destId="{068B30A3-98AA-4A76-8E40-D7658424C578}" srcOrd="4" destOrd="0" presId="urn:microsoft.com/office/officeart/2018/5/layout/CenteredIconLabelDescriptionList"/>
    <dgm:cxn modelId="{500D2D4F-6481-45E0-9B6A-3D2F038063D1}" type="presParOf" srcId="{61C907BA-8A0F-41AF-8FD3-ECD6288152B1}" destId="{17161C36-9DCD-4DC1-9B49-31A30CCAF66F}" srcOrd="3" destOrd="0" presId="urn:microsoft.com/office/officeart/2018/5/layout/CenteredIconLabelDescriptionList"/>
    <dgm:cxn modelId="{E9BF59D6-E444-4768-A62D-FF332C17542F}" type="presParOf" srcId="{61C907BA-8A0F-41AF-8FD3-ECD6288152B1}" destId="{424FBF5B-3D3F-4AD3-984A-CD29A2C09E00}" srcOrd="4" destOrd="0" presId="urn:microsoft.com/office/officeart/2018/5/layout/CenteredIconLabelDescriptionList"/>
    <dgm:cxn modelId="{1DB94921-95FC-45FC-8874-187004B5B8C5}" type="presParOf" srcId="{424FBF5B-3D3F-4AD3-984A-CD29A2C09E00}" destId="{377506CC-6132-42A7-93D4-0785217C02B7}" srcOrd="0" destOrd="0" presId="urn:microsoft.com/office/officeart/2018/5/layout/CenteredIconLabelDescriptionList"/>
    <dgm:cxn modelId="{E63A5999-56CA-4219-A608-54D70D5E669D}" type="presParOf" srcId="{424FBF5B-3D3F-4AD3-984A-CD29A2C09E00}" destId="{A47F4C9D-D5C7-489D-B825-A5590CFDA371}" srcOrd="1" destOrd="0" presId="urn:microsoft.com/office/officeart/2018/5/layout/CenteredIconLabelDescriptionList"/>
    <dgm:cxn modelId="{05CD33D1-B1D5-4D3D-9509-7CB9301CD8AD}" type="presParOf" srcId="{424FBF5B-3D3F-4AD3-984A-CD29A2C09E00}" destId="{74CDCAB1-5FF8-445F-BA16-764FCA546DDA}" srcOrd="2" destOrd="0" presId="urn:microsoft.com/office/officeart/2018/5/layout/CenteredIconLabelDescriptionList"/>
    <dgm:cxn modelId="{F74A4472-7C24-428B-9033-96088A15632D}" type="presParOf" srcId="{424FBF5B-3D3F-4AD3-984A-CD29A2C09E00}" destId="{29E1A9B7-C107-42D6-8CE8-CE10166C50EF}" srcOrd="3" destOrd="0" presId="urn:microsoft.com/office/officeart/2018/5/layout/CenteredIconLabelDescriptionList"/>
    <dgm:cxn modelId="{172766AA-97E5-4276-A765-0528BF8D7B9A}" type="presParOf" srcId="{424FBF5B-3D3F-4AD3-984A-CD29A2C09E00}" destId="{464B9172-3664-4F54-BBE9-FB28AA0FA041}" srcOrd="4" destOrd="0" presId="urn:microsoft.com/office/officeart/2018/5/layout/CenteredIconLabelDescriptionList"/>
    <dgm:cxn modelId="{12DFEA75-C7DD-4C66-BD03-2E75E316A876}" type="presParOf" srcId="{61C907BA-8A0F-41AF-8FD3-ECD6288152B1}" destId="{B5449C3D-C10C-44E6-8248-351C21723B00}" srcOrd="5" destOrd="0" presId="urn:microsoft.com/office/officeart/2018/5/layout/CenteredIconLabelDescriptionList"/>
    <dgm:cxn modelId="{0B2C7C40-EC96-4F6D-A797-C557C2E0765E}" type="presParOf" srcId="{61C907BA-8A0F-41AF-8FD3-ECD6288152B1}" destId="{0AFED2ED-6744-4086-BB37-6B004DB5DB77}" srcOrd="6" destOrd="0" presId="urn:microsoft.com/office/officeart/2018/5/layout/CenteredIconLabelDescriptionList"/>
    <dgm:cxn modelId="{050F46AE-B1C4-40F9-BD09-CE6AEB417FF8}" type="presParOf" srcId="{0AFED2ED-6744-4086-BB37-6B004DB5DB77}" destId="{A9ED2C9E-998F-4D86-A1EF-2908B4413184}" srcOrd="0" destOrd="0" presId="urn:microsoft.com/office/officeart/2018/5/layout/CenteredIconLabelDescriptionList"/>
    <dgm:cxn modelId="{D7C9FF4C-0B02-4248-BA56-C2488A966959}" type="presParOf" srcId="{0AFED2ED-6744-4086-BB37-6B004DB5DB77}" destId="{161465E2-0FCB-40F5-96B4-AA2A27F601DE}" srcOrd="1" destOrd="0" presId="urn:microsoft.com/office/officeart/2018/5/layout/CenteredIconLabelDescriptionList"/>
    <dgm:cxn modelId="{F3096458-D999-4B44-8E26-7570CF9C8A0A}" type="presParOf" srcId="{0AFED2ED-6744-4086-BB37-6B004DB5DB77}" destId="{A7E73317-E0D6-412E-8833-2A868BD487EA}" srcOrd="2" destOrd="0" presId="urn:microsoft.com/office/officeart/2018/5/layout/CenteredIconLabelDescriptionList"/>
    <dgm:cxn modelId="{FEF8A326-8B2D-42B3-B694-A24562E61B68}" type="presParOf" srcId="{0AFED2ED-6744-4086-BB37-6B004DB5DB77}" destId="{86B14FFC-5C58-4F5B-AC3D-878F406415C5}" srcOrd="3" destOrd="0" presId="urn:microsoft.com/office/officeart/2018/5/layout/CenteredIconLabelDescriptionList"/>
    <dgm:cxn modelId="{0198D65F-D38A-4222-A2E7-84AAC0375939}" type="presParOf" srcId="{0AFED2ED-6744-4086-BB37-6B004DB5DB77}" destId="{EEBCB71C-0773-4001-93FE-203685142A4E}" srcOrd="4" destOrd="0" presId="urn:microsoft.com/office/officeart/2018/5/layout/CenteredIconLabelDescriptionList"/>
    <dgm:cxn modelId="{D99BED5C-9660-4BD3-956F-CE59ACE67032}" type="presParOf" srcId="{61C907BA-8A0F-41AF-8FD3-ECD6288152B1}" destId="{8E3A4DDD-4824-4F32-949C-A8697020D4B1}" srcOrd="7" destOrd="0" presId="urn:microsoft.com/office/officeart/2018/5/layout/CenteredIconLabelDescriptionList"/>
    <dgm:cxn modelId="{491960F4-AC1A-4BDF-9B27-C054D4A07A40}" type="presParOf" srcId="{61C907BA-8A0F-41AF-8FD3-ECD6288152B1}" destId="{D838C50C-472E-473E-B7E2-7D5E067E2D36}" srcOrd="8" destOrd="0" presId="urn:microsoft.com/office/officeart/2018/5/layout/CenteredIconLabelDescriptionList"/>
    <dgm:cxn modelId="{4CB2DC8E-E801-47CB-8913-4C4DC8381E86}" type="presParOf" srcId="{D838C50C-472E-473E-B7E2-7D5E067E2D36}" destId="{0434DF9B-22DC-466C-B15C-3B8D597B4AA2}" srcOrd="0" destOrd="0" presId="urn:microsoft.com/office/officeart/2018/5/layout/CenteredIconLabelDescriptionList"/>
    <dgm:cxn modelId="{7197AD0F-5B1C-4AF3-9D9F-6AC5176FB9F0}" type="presParOf" srcId="{D838C50C-472E-473E-B7E2-7D5E067E2D36}" destId="{71588002-031C-45F8-A884-CFEA0DBF0A38}" srcOrd="1" destOrd="0" presId="urn:microsoft.com/office/officeart/2018/5/layout/CenteredIconLabelDescriptionList"/>
    <dgm:cxn modelId="{D4940E5E-F9CF-4A86-BE24-E9696D03E6C5}" type="presParOf" srcId="{D838C50C-472E-473E-B7E2-7D5E067E2D36}" destId="{7F53FF63-8F5D-446B-AD4F-21ED458C3AE6}" srcOrd="2" destOrd="0" presId="urn:microsoft.com/office/officeart/2018/5/layout/CenteredIconLabelDescriptionList"/>
    <dgm:cxn modelId="{642D5CD9-925A-4FE7-A214-C8F2C91DBFD9}" type="presParOf" srcId="{D838C50C-472E-473E-B7E2-7D5E067E2D36}" destId="{C1C2546E-3810-4410-B349-24BC52ED9A5B}" srcOrd="3" destOrd="0" presId="urn:microsoft.com/office/officeart/2018/5/layout/CenteredIconLabelDescriptionList"/>
    <dgm:cxn modelId="{F461D4E6-16A6-4DB3-A189-BFEAC2BF6AA8}" type="presParOf" srcId="{D838C50C-472E-473E-B7E2-7D5E067E2D36}" destId="{34AAECF0-ED93-45CA-8EEB-8938EFEB90E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9DE3C6-7DF5-43B1-9517-946BA0CC4AC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A31A72E-8FB0-4205-B9DA-5D15453995F8}">
      <dgm:prSet/>
      <dgm:spPr/>
      <dgm:t>
        <a:bodyPr/>
        <a:lstStyle/>
        <a:p>
          <a:r>
            <a:rPr lang="en-US" dirty="0"/>
            <a:t>Cumulative Hospitalizations: 50,016,769</a:t>
          </a:r>
        </a:p>
      </dgm:t>
    </dgm:pt>
    <dgm:pt modelId="{0F376F2D-CFB9-4B9C-82C2-A78B424E4D7C}" type="parTrans" cxnId="{6C33E64D-A19C-4324-B617-6C54B1AC45ED}">
      <dgm:prSet/>
      <dgm:spPr/>
      <dgm:t>
        <a:bodyPr/>
        <a:lstStyle/>
        <a:p>
          <a:endParaRPr lang="en-US"/>
        </a:p>
      </dgm:t>
    </dgm:pt>
    <dgm:pt modelId="{6631F8FC-DB94-428F-9AFA-83B32A84CE2D}" type="sibTrans" cxnId="{6C33E64D-A19C-4324-B617-6C54B1AC45ED}">
      <dgm:prSet/>
      <dgm:spPr/>
      <dgm:t>
        <a:bodyPr/>
        <a:lstStyle/>
        <a:p>
          <a:endParaRPr lang="en-US"/>
        </a:p>
      </dgm:t>
    </dgm:pt>
    <dgm:pt modelId="{41AA4FEF-BE15-4EC9-A0CF-41EA27ADF7E0}">
      <dgm:prSet/>
      <dgm:spPr/>
      <dgm:t>
        <a:bodyPr/>
        <a:lstStyle/>
        <a:p>
          <a:r>
            <a:rPr lang="en-US" dirty="0"/>
            <a:t>Deaths: 1,034,020</a:t>
          </a:r>
        </a:p>
      </dgm:t>
    </dgm:pt>
    <dgm:pt modelId="{8EB4561D-F9E2-4528-883E-E90190A4EFF7}" type="parTrans" cxnId="{CF95E447-656F-4AEE-BB4E-F6BE74A007B8}">
      <dgm:prSet/>
      <dgm:spPr/>
      <dgm:t>
        <a:bodyPr/>
        <a:lstStyle/>
        <a:p>
          <a:endParaRPr lang="en-US"/>
        </a:p>
      </dgm:t>
    </dgm:pt>
    <dgm:pt modelId="{0D1E3CE4-E17B-4936-9B90-0C86FDA2E575}" type="sibTrans" cxnId="{CF95E447-656F-4AEE-BB4E-F6BE74A007B8}">
      <dgm:prSet/>
      <dgm:spPr/>
      <dgm:t>
        <a:bodyPr/>
        <a:lstStyle/>
        <a:p>
          <a:endParaRPr lang="en-US"/>
        </a:p>
      </dgm:t>
    </dgm:pt>
    <dgm:pt modelId="{BE8884DE-D599-475F-9B87-F5870FE4EDF2}" type="pres">
      <dgm:prSet presAssocID="{129DE3C6-7DF5-43B1-9517-946BA0CC4ACA}" presName="linear" presStyleCnt="0">
        <dgm:presLayoutVars>
          <dgm:animLvl val="lvl"/>
          <dgm:resizeHandles val="exact"/>
        </dgm:presLayoutVars>
      </dgm:prSet>
      <dgm:spPr/>
    </dgm:pt>
    <dgm:pt modelId="{7811EA13-0AE0-476E-8D94-9718564D96D3}" type="pres">
      <dgm:prSet presAssocID="{CA31A72E-8FB0-4205-B9DA-5D15453995F8}" presName="parentText" presStyleLbl="node1" presStyleIdx="0" presStyleCnt="2">
        <dgm:presLayoutVars>
          <dgm:chMax val="0"/>
          <dgm:bulletEnabled val="1"/>
        </dgm:presLayoutVars>
      </dgm:prSet>
      <dgm:spPr/>
    </dgm:pt>
    <dgm:pt modelId="{750998FE-7F97-425C-9981-16FF73F03215}" type="pres">
      <dgm:prSet presAssocID="{6631F8FC-DB94-428F-9AFA-83B32A84CE2D}" presName="spacer" presStyleCnt="0"/>
      <dgm:spPr/>
    </dgm:pt>
    <dgm:pt modelId="{D9F0BAA0-70ED-40DA-80EF-48454F8771BD}" type="pres">
      <dgm:prSet presAssocID="{41AA4FEF-BE15-4EC9-A0CF-41EA27ADF7E0}" presName="parentText" presStyleLbl="node1" presStyleIdx="1" presStyleCnt="2">
        <dgm:presLayoutVars>
          <dgm:chMax val="0"/>
          <dgm:bulletEnabled val="1"/>
        </dgm:presLayoutVars>
      </dgm:prSet>
      <dgm:spPr/>
    </dgm:pt>
  </dgm:ptLst>
  <dgm:cxnLst>
    <dgm:cxn modelId="{CF95E447-656F-4AEE-BB4E-F6BE74A007B8}" srcId="{129DE3C6-7DF5-43B1-9517-946BA0CC4ACA}" destId="{41AA4FEF-BE15-4EC9-A0CF-41EA27ADF7E0}" srcOrd="1" destOrd="0" parTransId="{8EB4561D-F9E2-4528-883E-E90190A4EFF7}" sibTransId="{0D1E3CE4-E17B-4936-9B90-0C86FDA2E575}"/>
    <dgm:cxn modelId="{6C33E64D-A19C-4324-B617-6C54B1AC45ED}" srcId="{129DE3C6-7DF5-43B1-9517-946BA0CC4ACA}" destId="{CA31A72E-8FB0-4205-B9DA-5D15453995F8}" srcOrd="0" destOrd="0" parTransId="{0F376F2D-CFB9-4B9C-82C2-A78B424E4D7C}" sibTransId="{6631F8FC-DB94-428F-9AFA-83B32A84CE2D}"/>
    <dgm:cxn modelId="{0E372671-F0E6-4837-8FFB-FD1CD3C38224}" type="presOf" srcId="{41AA4FEF-BE15-4EC9-A0CF-41EA27ADF7E0}" destId="{D9F0BAA0-70ED-40DA-80EF-48454F8771BD}" srcOrd="0" destOrd="0" presId="urn:microsoft.com/office/officeart/2005/8/layout/vList2"/>
    <dgm:cxn modelId="{06596D59-B27F-40A1-810D-9C8B158284F1}" type="presOf" srcId="{CA31A72E-8FB0-4205-B9DA-5D15453995F8}" destId="{7811EA13-0AE0-476E-8D94-9718564D96D3}" srcOrd="0" destOrd="0" presId="urn:microsoft.com/office/officeart/2005/8/layout/vList2"/>
    <dgm:cxn modelId="{7C38C6D0-136B-4C49-9466-6E1189E9699B}" type="presOf" srcId="{129DE3C6-7DF5-43B1-9517-946BA0CC4ACA}" destId="{BE8884DE-D599-475F-9B87-F5870FE4EDF2}" srcOrd="0" destOrd="0" presId="urn:microsoft.com/office/officeart/2005/8/layout/vList2"/>
    <dgm:cxn modelId="{8459F8A8-AA74-41C6-85FE-5DFD7297B90F}" type="presParOf" srcId="{BE8884DE-D599-475F-9B87-F5870FE4EDF2}" destId="{7811EA13-0AE0-476E-8D94-9718564D96D3}" srcOrd="0" destOrd="0" presId="urn:microsoft.com/office/officeart/2005/8/layout/vList2"/>
    <dgm:cxn modelId="{B6382269-010E-4FCD-B1D9-FFE86592C5E5}" type="presParOf" srcId="{BE8884DE-D599-475F-9B87-F5870FE4EDF2}" destId="{750998FE-7F97-425C-9981-16FF73F03215}" srcOrd="1" destOrd="0" presId="urn:microsoft.com/office/officeart/2005/8/layout/vList2"/>
    <dgm:cxn modelId="{CD1C449B-9E4B-4B9D-9EBA-3A2D7A0DA8D9}" type="presParOf" srcId="{BE8884DE-D599-475F-9B87-F5870FE4EDF2}" destId="{D9F0BAA0-70ED-40DA-80EF-48454F8771B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9F3CAE3-54D6-47B1-BEF6-91FEE1F0D07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7AA612B-8B99-41C6-B5DB-34B34A6B7010}">
      <dgm:prSet/>
      <dgm:spPr/>
      <dgm:t>
        <a:bodyPr/>
        <a:lstStyle/>
        <a:p>
          <a:r>
            <a:rPr lang="en-US" b="1" dirty="0"/>
            <a:t>The Facts on Vax initiative is a partnership among the following groups: </a:t>
          </a:r>
        </a:p>
      </dgm:t>
    </dgm:pt>
    <dgm:pt modelId="{B6CA8BF9-10A2-48A7-AEDC-5E81784E37A8}" type="parTrans" cxnId="{D17A0057-0408-47B3-A485-9540514E690A}">
      <dgm:prSet/>
      <dgm:spPr/>
      <dgm:t>
        <a:bodyPr/>
        <a:lstStyle/>
        <a:p>
          <a:endParaRPr lang="en-US"/>
        </a:p>
      </dgm:t>
    </dgm:pt>
    <dgm:pt modelId="{8EFF3810-76BC-46FA-AC06-DF59FB0C7A22}" type="sibTrans" cxnId="{D17A0057-0408-47B3-A485-9540514E690A}">
      <dgm:prSet/>
      <dgm:spPr/>
      <dgm:t>
        <a:bodyPr/>
        <a:lstStyle/>
        <a:p>
          <a:endParaRPr lang="en-US"/>
        </a:p>
      </dgm:t>
    </dgm:pt>
    <dgm:pt modelId="{AF002F88-70CE-4763-9BCA-DF49B7292229}">
      <dgm:prSet/>
      <dgm:spPr/>
      <dgm:t>
        <a:bodyPr/>
        <a:lstStyle/>
        <a:p>
          <a:r>
            <a:rPr lang="en-US" b="0" dirty="0"/>
            <a:t>American Osteopathic Association.</a:t>
          </a:r>
        </a:p>
      </dgm:t>
    </dgm:pt>
    <dgm:pt modelId="{FDAAC1BF-966E-49BD-AD78-0F502ADDD044}" type="parTrans" cxnId="{E3B9B71E-0298-4750-945E-05152F71D6C4}">
      <dgm:prSet/>
      <dgm:spPr/>
      <dgm:t>
        <a:bodyPr/>
        <a:lstStyle/>
        <a:p>
          <a:endParaRPr lang="en-US"/>
        </a:p>
      </dgm:t>
    </dgm:pt>
    <dgm:pt modelId="{59252E92-A9E9-4D0D-9B36-9D16AAAE308E}" type="sibTrans" cxnId="{E3B9B71E-0298-4750-945E-05152F71D6C4}">
      <dgm:prSet/>
      <dgm:spPr/>
      <dgm:t>
        <a:bodyPr/>
        <a:lstStyle/>
        <a:p>
          <a:endParaRPr lang="en-US"/>
        </a:p>
      </dgm:t>
    </dgm:pt>
    <dgm:pt modelId="{745B2049-C958-420E-881D-7C62F1727001}">
      <dgm:prSet/>
      <dgm:spPr/>
      <dgm:t>
        <a:bodyPr/>
        <a:lstStyle/>
        <a:p>
          <a:r>
            <a:rPr lang="en-US" b="0" dirty="0"/>
            <a:t>Florida Osteopathic Medical Association.</a:t>
          </a:r>
        </a:p>
      </dgm:t>
    </dgm:pt>
    <dgm:pt modelId="{4D45C7B5-3512-4CCB-AFD6-173CF46AF0B0}" type="parTrans" cxnId="{4A40C701-9CAB-45B6-BA7F-46204503A1FC}">
      <dgm:prSet/>
      <dgm:spPr/>
      <dgm:t>
        <a:bodyPr/>
        <a:lstStyle/>
        <a:p>
          <a:endParaRPr lang="en-US"/>
        </a:p>
      </dgm:t>
    </dgm:pt>
    <dgm:pt modelId="{7BF9FF71-4EF0-4ED3-A18E-D894FD2CA5AD}" type="sibTrans" cxnId="{4A40C701-9CAB-45B6-BA7F-46204503A1FC}">
      <dgm:prSet/>
      <dgm:spPr/>
      <dgm:t>
        <a:bodyPr/>
        <a:lstStyle/>
        <a:p>
          <a:endParaRPr lang="en-US"/>
        </a:p>
      </dgm:t>
    </dgm:pt>
    <dgm:pt modelId="{C338142D-6E58-4CBE-A9F8-ECF4E00EA644}">
      <dgm:prSet/>
      <dgm:spPr/>
      <dgm:t>
        <a:bodyPr/>
        <a:lstStyle/>
        <a:p>
          <a:r>
            <a:rPr lang="en-US" b="0" dirty="0"/>
            <a:t>Michigan Osteopathic Association.</a:t>
          </a:r>
        </a:p>
      </dgm:t>
    </dgm:pt>
    <dgm:pt modelId="{3FF2EF48-1233-480A-AFDF-724DA93F6CED}" type="parTrans" cxnId="{9A6ED4D2-628A-48A8-AEA9-E5C6F0CA1DAA}">
      <dgm:prSet/>
      <dgm:spPr/>
      <dgm:t>
        <a:bodyPr/>
        <a:lstStyle/>
        <a:p>
          <a:endParaRPr lang="en-US"/>
        </a:p>
      </dgm:t>
    </dgm:pt>
    <dgm:pt modelId="{8EEC9BBD-11FA-4D49-AA5F-E68FA6E040B9}" type="sibTrans" cxnId="{9A6ED4D2-628A-48A8-AEA9-E5C6F0CA1DAA}">
      <dgm:prSet/>
      <dgm:spPr/>
      <dgm:t>
        <a:bodyPr/>
        <a:lstStyle/>
        <a:p>
          <a:endParaRPr lang="en-US"/>
        </a:p>
      </dgm:t>
    </dgm:pt>
    <dgm:pt modelId="{EB6EE9F8-9742-4AFE-BFA5-2AD5372FD012}">
      <dgm:prSet/>
      <dgm:spPr/>
      <dgm:t>
        <a:bodyPr/>
        <a:lstStyle/>
        <a:p>
          <a:r>
            <a:rPr lang="en-US" b="0" dirty="0"/>
            <a:t>Ohio Osteopathic Association.</a:t>
          </a:r>
        </a:p>
      </dgm:t>
    </dgm:pt>
    <dgm:pt modelId="{77F4AAAE-E93D-4F1F-9010-13541E1B2648}" type="parTrans" cxnId="{F24132CE-81F0-4FC0-8E2C-08C4667CE201}">
      <dgm:prSet/>
      <dgm:spPr/>
      <dgm:t>
        <a:bodyPr/>
        <a:lstStyle/>
        <a:p>
          <a:endParaRPr lang="en-US"/>
        </a:p>
      </dgm:t>
    </dgm:pt>
    <dgm:pt modelId="{9DCFDC46-54A0-4C3D-B65B-FB42E88131C5}" type="sibTrans" cxnId="{F24132CE-81F0-4FC0-8E2C-08C4667CE201}">
      <dgm:prSet/>
      <dgm:spPr/>
      <dgm:t>
        <a:bodyPr/>
        <a:lstStyle/>
        <a:p>
          <a:endParaRPr lang="en-US"/>
        </a:p>
      </dgm:t>
    </dgm:pt>
    <dgm:pt modelId="{238310B5-D4F9-4D10-B848-4912B105163E}">
      <dgm:prSet/>
      <dgm:spPr/>
      <dgm:t>
        <a:bodyPr/>
        <a:lstStyle/>
        <a:p>
          <a:r>
            <a:rPr lang="en-US" b="0" dirty="0"/>
            <a:t>Oklahoma Osteopathic Association.</a:t>
          </a:r>
        </a:p>
      </dgm:t>
    </dgm:pt>
    <dgm:pt modelId="{2C5F3AEF-C746-41A9-A443-6BEECCD12A2D}" type="parTrans" cxnId="{001A2997-ACD6-47A1-B338-74165904A0B1}">
      <dgm:prSet/>
      <dgm:spPr/>
      <dgm:t>
        <a:bodyPr/>
        <a:lstStyle/>
        <a:p>
          <a:endParaRPr lang="en-US"/>
        </a:p>
      </dgm:t>
    </dgm:pt>
    <dgm:pt modelId="{2EC27FA7-9D73-4E71-A2DA-19C037F5B365}" type="sibTrans" cxnId="{001A2997-ACD6-47A1-B338-74165904A0B1}">
      <dgm:prSet/>
      <dgm:spPr/>
      <dgm:t>
        <a:bodyPr/>
        <a:lstStyle/>
        <a:p>
          <a:endParaRPr lang="en-US"/>
        </a:p>
      </dgm:t>
    </dgm:pt>
    <dgm:pt modelId="{67F4F7F4-C561-490C-9082-0C799923E4A1}">
      <dgm:prSet/>
      <dgm:spPr/>
      <dgm:t>
        <a:bodyPr/>
        <a:lstStyle/>
        <a:p>
          <a:r>
            <a:rPr lang="en-US" b="0" dirty="0"/>
            <a:t>Pennsylvania Osteopathic Medical Association.</a:t>
          </a:r>
        </a:p>
      </dgm:t>
    </dgm:pt>
    <dgm:pt modelId="{907BF907-7095-4891-9E63-1D76CA7492A0}" type="parTrans" cxnId="{E4DA2863-5AA4-48A3-9E60-634C0FF33243}">
      <dgm:prSet/>
      <dgm:spPr/>
      <dgm:t>
        <a:bodyPr/>
        <a:lstStyle/>
        <a:p>
          <a:endParaRPr lang="en-US"/>
        </a:p>
      </dgm:t>
    </dgm:pt>
    <dgm:pt modelId="{1D432B69-74B1-4DC8-93C3-B7537DC2AB8B}" type="sibTrans" cxnId="{E4DA2863-5AA4-48A3-9E60-634C0FF33243}">
      <dgm:prSet/>
      <dgm:spPr/>
      <dgm:t>
        <a:bodyPr/>
        <a:lstStyle/>
        <a:p>
          <a:endParaRPr lang="en-US"/>
        </a:p>
      </dgm:t>
    </dgm:pt>
    <dgm:pt modelId="{9AF05AEC-F6E2-4152-B13F-8EEBA3914240}">
      <dgm:prSet/>
      <dgm:spPr/>
      <dgm:t>
        <a:bodyPr/>
        <a:lstStyle/>
        <a:p>
          <a:r>
            <a:rPr lang="en-US" b="0" dirty="0"/>
            <a:t>This project is supported by an independent medical education grant from Pfizer Inc.</a:t>
          </a:r>
          <a:endParaRPr lang="en-US" dirty="0"/>
        </a:p>
      </dgm:t>
    </dgm:pt>
    <dgm:pt modelId="{A31F1175-16DC-4A0F-A1BD-FA47CF52C152}" type="parTrans" cxnId="{EBFC5B5B-F3C9-4A11-8CAE-3E0F55E09EC5}">
      <dgm:prSet/>
      <dgm:spPr/>
      <dgm:t>
        <a:bodyPr/>
        <a:lstStyle/>
        <a:p>
          <a:endParaRPr lang="en-US"/>
        </a:p>
      </dgm:t>
    </dgm:pt>
    <dgm:pt modelId="{31755871-CBB5-4C6C-B141-3CD24ACAEA2B}" type="sibTrans" cxnId="{EBFC5B5B-F3C9-4A11-8CAE-3E0F55E09EC5}">
      <dgm:prSet/>
      <dgm:spPr/>
      <dgm:t>
        <a:bodyPr/>
        <a:lstStyle/>
        <a:p>
          <a:endParaRPr lang="en-US"/>
        </a:p>
      </dgm:t>
    </dgm:pt>
    <dgm:pt modelId="{A0F48354-E596-4E19-88DD-FD61B277CBB7}" type="pres">
      <dgm:prSet presAssocID="{D9F3CAE3-54D6-47B1-BEF6-91FEE1F0D075}" presName="vert0" presStyleCnt="0">
        <dgm:presLayoutVars>
          <dgm:dir/>
          <dgm:animOne val="branch"/>
          <dgm:animLvl val="lvl"/>
        </dgm:presLayoutVars>
      </dgm:prSet>
      <dgm:spPr/>
    </dgm:pt>
    <dgm:pt modelId="{F1688AB1-39C1-49A6-B8A7-6C638D86B484}" type="pres">
      <dgm:prSet presAssocID="{A7AA612B-8B99-41C6-B5DB-34B34A6B7010}" presName="thickLine" presStyleLbl="alignNode1" presStyleIdx="0" presStyleCnt="8"/>
      <dgm:spPr/>
    </dgm:pt>
    <dgm:pt modelId="{C2A53008-E1F8-4CC1-8ECA-1AEBF994D1B4}" type="pres">
      <dgm:prSet presAssocID="{A7AA612B-8B99-41C6-B5DB-34B34A6B7010}" presName="horz1" presStyleCnt="0"/>
      <dgm:spPr/>
    </dgm:pt>
    <dgm:pt modelId="{87318EE0-2447-404B-A067-C7BE14A10B48}" type="pres">
      <dgm:prSet presAssocID="{A7AA612B-8B99-41C6-B5DB-34B34A6B7010}" presName="tx1" presStyleLbl="revTx" presStyleIdx="0" presStyleCnt="8"/>
      <dgm:spPr/>
    </dgm:pt>
    <dgm:pt modelId="{732D270C-9A92-462B-AAF9-4F36F8A5536F}" type="pres">
      <dgm:prSet presAssocID="{A7AA612B-8B99-41C6-B5DB-34B34A6B7010}" presName="vert1" presStyleCnt="0"/>
      <dgm:spPr/>
    </dgm:pt>
    <dgm:pt modelId="{0A914AEA-8624-45E2-8DBE-987AA46E868C}" type="pres">
      <dgm:prSet presAssocID="{AF002F88-70CE-4763-9BCA-DF49B7292229}" presName="thickLine" presStyleLbl="alignNode1" presStyleIdx="1" presStyleCnt="8"/>
      <dgm:spPr/>
    </dgm:pt>
    <dgm:pt modelId="{3CB2FF1B-0EF2-484A-ADAF-A7412E48E8EB}" type="pres">
      <dgm:prSet presAssocID="{AF002F88-70CE-4763-9BCA-DF49B7292229}" presName="horz1" presStyleCnt="0"/>
      <dgm:spPr/>
    </dgm:pt>
    <dgm:pt modelId="{623C6F23-1DCB-4D86-9F2E-DE619D1E4561}" type="pres">
      <dgm:prSet presAssocID="{AF002F88-70CE-4763-9BCA-DF49B7292229}" presName="tx1" presStyleLbl="revTx" presStyleIdx="1" presStyleCnt="8"/>
      <dgm:spPr/>
    </dgm:pt>
    <dgm:pt modelId="{2D089C27-D9F6-4D69-82EE-36DB86F9A3AD}" type="pres">
      <dgm:prSet presAssocID="{AF002F88-70CE-4763-9BCA-DF49B7292229}" presName="vert1" presStyleCnt="0"/>
      <dgm:spPr/>
    </dgm:pt>
    <dgm:pt modelId="{E74B76C1-52C6-4D38-A7E9-4BECB27465B1}" type="pres">
      <dgm:prSet presAssocID="{745B2049-C958-420E-881D-7C62F1727001}" presName="thickLine" presStyleLbl="alignNode1" presStyleIdx="2" presStyleCnt="8"/>
      <dgm:spPr/>
    </dgm:pt>
    <dgm:pt modelId="{711A3781-DF3B-4AD7-9392-4891D5B92840}" type="pres">
      <dgm:prSet presAssocID="{745B2049-C958-420E-881D-7C62F1727001}" presName="horz1" presStyleCnt="0"/>
      <dgm:spPr/>
    </dgm:pt>
    <dgm:pt modelId="{0E6332DA-6269-4CF2-B15F-EF190045A41B}" type="pres">
      <dgm:prSet presAssocID="{745B2049-C958-420E-881D-7C62F1727001}" presName="tx1" presStyleLbl="revTx" presStyleIdx="2" presStyleCnt="8"/>
      <dgm:spPr/>
    </dgm:pt>
    <dgm:pt modelId="{5ED2B3F0-8D78-40D7-A06A-D1E262DB443A}" type="pres">
      <dgm:prSet presAssocID="{745B2049-C958-420E-881D-7C62F1727001}" presName="vert1" presStyleCnt="0"/>
      <dgm:spPr/>
    </dgm:pt>
    <dgm:pt modelId="{14A67581-26A6-4D96-882A-DA5E76C17A18}" type="pres">
      <dgm:prSet presAssocID="{C338142D-6E58-4CBE-A9F8-ECF4E00EA644}" presName="thickLine" presStyleLbl="alignNode1" presStyleIdx="3" presStyleCnt="8"/>
      <dgm:spPr/>
    </dgm:pt>
    <dgm:pt modelId="{E180224F-AF2B-47F4-A812-258676F6C83C}" type="pres">
      <dgm:prSet presAssocID="{C338142D-6E58-4CBE-A9F8-ECF4E00EA644}" presName="horz1" presStyleCnt="0"/>
      <dgm:spPr/>
    </dgm:pt>
    <dgm:pt modelId="{2780DF10-32C3-4B9A-A5FE-4460B7FE975F}" type="pres">
      <dgm:prSet presAssocID="{C338142D-6E58-4CBE-A9F8-ECF4E00EA644}" presName="tx1" presStyleLbl="revTx" presStyleIdx="3" presStyleCnt="8"/>
      <dgm:spPr/>
    </dgm:pt>
    <dgm:pt modelId="{62D24527-4DB8-4AC4-9607-4A9B244ED7CB}" type="pres">
      <dgm:prSet presAssocID="{C338142D-6E58-4CBE-A9F8-ECF4E00EA644}" presName="vert1" presStyleCnt="0"/>
      <dgm:spPr/>
    </dgm:pt>
    <dgm:pt modelId="{4803E3BF-DA38-498A-A4DD-A071DFB7E33A}" type="pres">
      <dgm:prSet presAssocID="{EB6EE9F8-9742-4AFE-BFA5-2AD5372FD012}" presName="thickLine" presStyleLbl="alignNode1" presStyleIdx="4" presStyleCnt="8"/>
      <dgm:spPr/>
    </dgm:pt>
    <dgm:pt modelId="{BCF50002-FC0B-46A7-8CD3-E21F2F7FF72D}" type="pres">
      <dgm:prSet presAssocID="{EB6EE9F8-9742-4AFE-BFA5-2AD5372FD012}" presName="horz1" presStyleCnt="0"/>
      <dgm:spPr/>
    </dgm:pt>
    <dgm:pt modelId="{C3B21B83-522E-49EE-916F-38E802063EEF}" type="pres">
      <dgm:prSet presAssocID="{EB6EE9F8-9742-4AFE-BFA5-2AD5372FD012}" presName="tx1" presStyleLbl="revTx" presStyleIdx="4" presStyleCnt="8"/>
      <dgm:spPr/>
    </dgm:pt>
    <dgm:pt modelId="{E8CEDDA8-9F99-493A-AD14-283FA683DF64}" type="pres">
      <dgm:prSet presAssocID="{EB6EE9F8-9742-4AFE-BFA5-2AD5372FD012}" presName="vert1" presStyleCnt="0"/>
      <dgm:spPr/>
    </dgm:pt>
    <dgm:pt modelId="{AE593383-4173-4DBC-9071-F90846E0FF6E}" type="pres">
      <dgm:prSet presAssocID="{238310B5-D4F9-4D10-B848-4912B105163E}" presName="thickLine" presStyleLbl="alignNode1" presStyleIdx="5" presStyleCnt="8"/>
      <dgm:spPr/>
    </dgm:pt>
    <dgm:pt modelId="{0F6B455C-FC3E-4A48-8900-0CA33645C84F}" type="pres">
      <dgm:prSet presAssocID="{238310B5-D4F9-4D10-B848-4912B105163E}" presName="horz1" presStyleCnt="0"/>
      <dgm:spPr/>
    </dgm:pt>
    <dgm:pt modelId="{60E17210-39DA-472F-93CA-38EE23FAF8FB}" type="pres">
      <dgm:prSet presAssocID="{238310B5-D4F9-4D10-B848-4912B105163E}" presName="tx1" presStyleLbl="revTx" presStyleIdx="5" presStyleCnt="8"/>
      <dgm:spPr/>
    </dgm:pt>
    <dgm:pt modelId="{B22D188A-ABC7-4CBA-ADB7-2C8693BA2AC9}" type="pres">
      <dgm:prSet presAssocID="{238310B5-D4F9-4D10-B848-4912B105163E}" presName="vert1" presStyleCnt="0"/>
      <dgm:spPr/>
    </dgm:pt>
    <dgm:pt modelId="{090B02B8-3132-4CE7-81F6-B0843EE175EF}" type="pres">
      <dgm:prSet presAssocID="{67F4F7F4-C561-490C-9082-0C799923E4A1}" presName="thickLine" presStyleLbl="alignNode1" presStyleIdx="6" presStyleCnt="8"/>
      <dgm:spPr/>
    </dgm:pt>
    <dgm:pt modelId="{14EBF32D-0BF6-44CB-B03D-A68A2455A312}" type="pres">
      <dgm:prSet presAssocID="{67F4F7F4-C561-490C-9082-0C799923E4A1}" presName="horz1" presStyleCnt="0"/>
      <dgm:spPr/>
    </dgm:pt>
    <dgm:pt modelId="{D800C08D-E192-43DA-85ED-C94530B546D1}" type="pres">
      <dgm:prSet presAssocID="{67F4F7F4-C561-490C-9082-0C799923E4A1}" presName="tx1" presStyleLbl="revTx" presStyleIdx="6" presStyleCnt="8"/>
      <dgm:spPr/>
    </dgm:pt>
    <dgm:pt modelId="{36242513-B483-4505-9BDB-95CE0DBC24A4}" type="pres">
      <dgm:prSet presAssocID="{67F4F7F4-C561-490C-9082-0C799923E4A1}" presName="vert1" presStyleCnt="0"/>
      <dgm:spPr/>
    </dgm:pt>
    <dgm:pt modelId="{7BC6F0F9-A8BB-4CDB-9BA0-A03E05207A41}" type="pres">
      <dgm:prSet presAssocID="{9AF05AEC-F6E2-4152-B13F-8EEBA3914240}" presName="thickLine" presStyleLbl="alignNode1" presStyleIdx="7" presStyleCnt="8"/>
      <dgm:spPr/>
    </dgm:pt>
    <dgm:pt modelId="{4D916246-8E6F-451A-AEF7-A1EBCED56590}" type="pres">
      <dgm:prSet presAssocID="{9AF05AEC-F6E2-4152-B13F-8EEBA3914240}" presName="horz1" presStyleCnt="0"/>
      <dgm:spPr/>
    </dgm:pt>
    <dgm:pt modelId="{652D0C41-D332-479A-B265-1C99B5B372CB}" type="pres">
      <dgm:prSet presAssocID="{9AF05AEC-F6E2-4152-B13F-8EEBA3914240}" presName="tx1" presStyleLbl="revTx" presStyleIdx="7" presStyleCnt="8"/>
      <dgm:spPr/>
    </dgm:pt>
    <dgm:pt modelId="{0BA158A2-0F29-4801-82C2-C9C40BBB5E4A}" type="pres">
      <dgm:prSet presAssocID="{9AF05AEC-F6E2-4152-B13F-8EEBA3914240}" presName="vert1" presStyleCnt="0"/>
      <dgm:spPr/>
    </dgm:pt>
  </dgm:ptLst>
  <dgm:cxnLst>
    <dgm:cxn modelId="{4A40C701-9CAB-45B6-BA7F-46204503A1FC}" srcId="{D9F3CAE3-54D6-47B1-BEF6-91FEE1F0D075}" destId="{745B2049-C958-420E-881D-7C62F1727001}" srcOrd="2" destOrd="0" parTransId="{4D45C7B5-3512-4CCB-AFD6-173CF46AF0B0}" sibTransId="{7BF9FF71-4EF0-4ED3-A18E-D894FD2CA5AD}"/>
    <dgm:cxn modelId="{8AF7CD01-23EF-4755-9C17-DFF3B5B19AA5}" type="presOf" srcId="{D9F3CAE3-54D6-47B1-BEF6-91FEE1F0D075}" destId="{A0F48354-E596-4E19-88DD-FD61B277CBB7}" srcOrd="0" destOrd="0" presId="urn:microsoft.com/office/officeart/2008/layout/LinedList"/>
    <dgm:cxn modelId="{A8429B05-963D-4FFB-A682-C6136FEE74B6}" type="presOf" srcId="{C338142D-6E58-4CBE-A9F8-ECF4E00EA644}" destId="{2780DF10-32C3-4B9A-A5FE-4460B7FE975F}" srcOrd="0" destOrd="0" presId="urn:microsoft.com/office/officeart/2008/layout/LinedList"/>
    <dgm:cxn modelId="{E3B9B71E-0298-4750-945E-05152F71D6C4}" srcId="{D9F3CAE3-54D6-47B1-BEF6-91FEE1F0D075}" destId="{AF002F88-70CE-4763-9BCA-DF49B7292229}" srcOrd="1" destOrd="0" parTransId="{FDAAC1BF-966E-49BD-AD78-0F502ADDD044}" sibTransId="{59252E92-A9E9-4D0D-9B36-9D16AAAE308E}"/>
    <dgm:cxn modelId="{C41CE43D-A65E-4ED8-B030-8AEB1439786C}" type="presOf" srcId="{A7AA612B-8B99-41C6-B5DB-34B34A6B7010}" destId="{87318EE0-2447-404B-A067-C7BE14A10B48}" srcOrd="0" destOrd="0" presId="urn:microsoft.com/office/officeart/2008/layout/LinedList"/>
    <dgm:cxn modelId="{EBFC5B5B-F3C9-4A11-8CAE-3E0F55E09EC5}" srcId="{D9F3CAE3-54D6-47B1-BEF6-91FEE1F0D075}" destId="{9AF05AEC-F6E2-4152-B13F-8EEBA3914240}" srcOrd="7" destOrd="0" parTransId="{A31F1175-16DC-4A0F-A1BD-FA47CF52C152}" sibTransId="{31755871-CBB5-4C6C-B141-3CD24ACAEA2B}"/>
    <dgm:cxn modelId="{E4DA2863-5AA4-48A3-9E60-634C0FF33243}" srcId="{D9F3CAE3-54D6-47B1-BEF6-91FEE1F0D075}" destId="{67F4F7F4-C561-490C-9082-0C799923E4A1}" srcOrd="6" destOrd="0" parTransId="{907BF907-7095-4891-9E63-1D76CA7492A0}" sibTransId="{1D432B69-74B1-4DC8-93C3-B7537DC2AB8B}"/>
    <dgm:cxn modelId="{363AF446-A7AD-40DC-98E6-0DFF32E352D7}" type="presOf" srcId="{AF002F88-70CE-4763-9BCA-DF49B7292229}" destId="{623C6F23-1DCB-4D86-9F2E-DE619D1E4561}" srcOrd="0" destOrd="0" presId="urn:microsoft.com/office/officeart/2008/layout/LinedList"/>
    <dgm:cxn modelId="{A5A5CB4E-6CD6-4590-989A-463C0AFDFA86}" type="presOf" srcId="{EB6EE9F8-9742-4AFE-BFA5-2AD5372FD012}" destId="{C3B21B83-522E-49EE-916F-38E802063EEF}" srcOrd="0" destOrd="0" presId="urn:microsoft.com/office/officeart/2008/layout/LinedList"/>
    <dgm:cxn modelId="{D17A0057-0408-47B3-A485-9540514E690A}" srcId="{D9F3CAE3-54D6-47B1-BEF6-91FEE1F0D075}" destId="{A7AA612B-8B99-41C6-B5DB-34B34A6B7010}" srcOrd="0" destOrd="0" parTransId="{B6CA8BF9-10A2-48A7-AEDC-5E81784E37A8}" sibTransId="{8EFF3810-76BC-46FA-AC06-DF59FB0C7A22}"/>
    <dgm:cxn modelId="{66200177-057E-4DCA-BCDE-FABADC8A94C9}" type="presOf" srcId="{67F4F7F4-C561-490C-9082-0C799923E4A1}" destId="{D800C08D-E192-43DA-85ED-C94530B546D1}" srcOrd="0" destOrd="0" presId="urn:microsoft.com/office/officeart/2008/layout/LinedList"/>
    <dgm:cxn modelId="{B5FEA78F-C7A8-4CC8-8D55-FC15AD71A3FD}" type="presOf" srcId="{238310B5-D4F9-4D10-B848-4912B105163E}" destId="{60E17210-39DA-472F-93CA-38EE23FAF8FB}" srcOrd="0" destOrd="0" presId="urn:microsoft.com/office/officeart/2008/layout/LinedList"/>
    <dgm:cxn modelId="{001A2997-ACD6-47A1-B338-74165904A0B1}" srcId="{D9F3CAE3-54D6-47B1-BEF6-91FEE1F0D075}" destId="{238310B5-D4F9-4D10-B848-4912B105163E}" srcOrd="5" destOrd="0" parTransId="{2C5F3AEF-C746-41A9-A443-6BEECCD12A2D}" sibTransId="{2EC27FA7-9D73-4E71-A2DA-19C037F5B365}"/>
    <dgm:cxn modelId="{7EF2249D-6D43-469C-B276-4D90CAF691AA}" type="presOf" srcId="{745B2049-C958-420E-881D-7C62F1727001}" destId="{0E6332DA-6269-4CF2-B15F-EF190045A41B}" srcOrd="0" destOrd="0" presId="urn:microsoft.com/office/officeart/2008/layout/LinedList"/>
    <dgm:cxn modelId="{B6C274AC-0B54-47FD-9803-61E07349B6B6}" type="presOf" srcId="{9AF05AEC-F6E2-4152-B13F-8EEBA3914240}" destId="{652D0C41-D332-479A-B265-1C99B5B372CB}" srcOrd="0" destOrd="0" presId="urn:microsoft.com/office/officeart/2008/layout/LinedList"/>
    <dgm:cxn modelId="{F24132CE-81F0-4FC0-8E2C-08C4667CE201}" srcId="{D9F3CAE3-54D6-47B1-BEF6-91FEE1F0D075}" destId="{EB6EE9F8-9742-4AFE-BFA5-2AD5372FD012}" srcOrd="4" destOrd="0" parTransId="{77F4AAAE-E93D-4F1F-9010-13541E1B2648}" sibTransId="{9DCFDC46-54A0-4C3D-B65B-FB42E88131C5}"/>
    <dgm:cxn modelId="{9A6ED4D2-628A-48A8-AEA9-E5C6F0CA1DAA}" srcId="{D9F3CAE3-54D6-47B1-BEF6-91FEE1F0D075}" destId="{C338142D-6E58-4CBE-A9F8-ECF4E00EA644}" srcOrd="3" destOrd="0" parTransId="{3FF2EF48-1233-480A-AFDF-724DA93F6CED}" sibTransId="{8EEC9BBD-11FA-4D49-AA5F-E68FA6E040B9}"/>
    <dgm:cxn modelId="{3BB5B327-2354-46C4-931F-91282D990C16}" type="presParOf" srcId="{A0F48354-E596-4E19-88DD-FD61B277CBB7}" destId="{F1688AB1-39C1-49A6-B8A7-6C638D86B484}" srcOrd="0" destOrd="0" presId="urn:microsoft.com/office/officeart/2008/layout/LinedList"/>
    <dgm:cxn modelId="{A235387F-311E-48E1-9BD5-73412A5F0460}" type="presParOf" srcId="{A0F48354-E596-4E19-88DD-FD61B277CBB7}" destId="{C2A53008-E1F8-4CC1-8ECA-1AEBF994D1B4}" srcOrd="1" destOrd="0" presId="urn:microsoft.com/office/officeart/2008/layout/LinedList"/>
    <dgm:cxn modelId="{D7920744-75F0-4461-8CBB-411350297E4C}" type="presParOf" srcId="{C2A53008-E1F8-4CC1-8ECA-1AEBF994D1B4}" destId="{87318EE0-2447-404B-A067-C7BE14A10B48}" srcOrd="0" destOrd="0" presId="urn:microsoft.com/office/officeart/2008/layout/LinedList"/>
    <dgm:cxn modelId="{1D31E1A6-A9FE-4AFC-84AE-164D0A6D18F2}" type="presParOf" srcId="{C2A53008-E1F8-4CC1-8ECA-1AEBF994D1B4}" destId="{732D270C-9A92-462B-AAF9-4F36F8A5536F}" srcOrd="1" destOrd="0" presId="urn:microsoft.com/office/officeart/2008/layout/LinedList"/>
    <dgm:cxn modelId="{BFE158D8-AEF2-454A-B450-CF3A989CD06C}" type="presParOf" srcId="{A0F48354-E596-4E19-88DD-FD61B277CBB7}" destId="{0A914AEA-8624-45E2-8DBE-987AA46E868C}" srcOrd="2" destOrd="0" presId="urn:microsoft.com/office/officeart/2008/layout/LinedList"/>
    <dgm:cxn modelId="{74D1106A-AB6F-473C-9778-3E8160A19A6C}" type="presParOf" srcId="{A0F48354-E596-4E19-88DD-FD61B277CBB7}" destId="{3CB2FF1B-0EF2-484A-ADAF-A7412E48E8EB}" srcOrd="3" destOrd="0" presId="urn:microsoft.com/office/officeart/2008/layout/LinedList"/>
    <dgm:cxn modelId="{5DC46FB8-B8BA-4A79-AAE8-00011C83849D}" type="presParOf" srcId="{3CB2FF1B-0EF2-484A-ADAF-A7412E48E8EB}" destId="{623C6F23-1DCB-4D86-9F2E-DE619D1E4561}" srcOrd="0" destOrd="0" presId="urn:microsoft.com/office/officeart/2008/layout/LinedList"/>
    <dgm:cxn modelId="{E94010E7-65C6-4ECA-97CD-0C608603AAA8}" type="presParOf" srcId="{3CB2FF1B-0EF2-484A-ADAF-A7412E48E8EB}" destId="{2D089C27-D9F6-4D69-82EE-36DB86F9A3AD}" srcOrd="1" destOrd="0" presId="urn:microsoft.com/office/officeart/2008/layout/LinedList"/>
    <dgm:cxn modelId="{D440DBFC-5103-422F-B83D-4AA4C69C4ACC}" type="presParOf" srcId="{A0F48354-E596-4E19-88DD-FD61B277CBB7}" destId="{E74B76C1-52C6-4D38-A7E9-4BECB27465B1}" srcOrd="4" destOrd="0" presId="urn:microsoft.com/office/officeart/2008/layout/LinedList"/>
    <dgm:cxn modelId="{D883CCC1-B059-4870-84FD-A668FEEADD1A}" type="presParOf" srcId="{A0F48354-E596-4E19-88DD-FD61B277CBB7}" destId="{711A3781-DF3B-4AD7-9392-4891D5B92840}" srcOrd="5" destOrd="0" presId="urn:microsoft.com/office/officeart/2008/layout/LinedList"/>
    <dgm:cxn modelId="{2A588CD3-2F19-4228-8B0A-634BEE0814D6}" type="presParOf" srcId="{711A3781-DF3B-4AD7-9392-4891D5B92840}" destId="{0E6332DA-6269-4CF2-B15F-EF190045A41B}" srcOrd="0" destOrd="0" presId="urn:microsoft.com/office/officeart/2008/layout/LinedList"/>
    <dgm:cxn modelId="{6ACD220E-DE38-495C-9DF3-C6E6146492AB}" type="presParOf" srcId="{711A3781-DF3B-4AD7-9392-4891D5B92840}" destId="{5ED2B3F0-8D78-40D7-A06A-D1E262DB443A}" srcOrd="1" destOrd="0" presId="urn:microsoft.com/office/officeart/2008/layout/LinedList"/>
    <dgm:cxn modelId="{1FD0E148-A5CA-40BE-A5B6-EA00BE70A594}" type="presParOf" srcId="{A0F48354-E596-4E19-88DD-FD61B277CBB7}" destId="{14A67581-26A6-4D96-882A-DA5E76C17A18}" srcOrd="6" destOrd="0" presId="urn:microsoft.com/office/officeart/2008/layout/LinedList"/>
    <dgm:cxn modelId="{43043E3E-D4D8-48A9-83C4-37C1A05D4CE9}" type="presParOf" srcId="{A0F48354-E596-4E19-88DD-FD61B277CBB7}" destId="{E180224F-AF2B-47F4-A812-258676F6C83C}" srcOrd="7" destOrd="0" presId="urn:microsoft.com/office/officeart/2008/layout/LinedList"/>
    <dgm:cxn modelId="{9634C991-C50B-4E58-A21F-0DF47B33BD38}" type="presParOf" srcId="{E180224F-AF2B-47F4-A812-258676F6C83C}" destId="{2780DF10-32C3-4B9A-A5FE-4460B7FE975F}" srcOrd="0" destOrd="0" presId="urn:microsoft.com/office/officeart/2008/layout/LinedList"/>
    <dgm:cxn modelId="{1B41E4CD-A22A-49BF-ADC1-408ADC7156DA}" type="presParOf" srcId="{E180224F-AF2B-47F4-A812-258676F6C83C}" destId="{62D24527-4DB8-4AC4-9607-4A9B244ED7CB}" srcOrd="1" destOrd="0" presId="urn:microsoft.com/office/officeart/2008/layout/LinedList"/>
    <dgm:cxn modelId="{180973BA-BD7A-40D8-B9AE-6E90E3C38241}" type="presParOf" srcId="{A0F48354-E596-4E19-88DD-FD61B277CBB7}" destId="{4803E3BF-DA38-498A-A4DD-A071DFB7E33A}" srcOrd="8" destOrd="0" presId="urn:microsoft.com/office/officeart/2008/layout/LinedList"/>
    <dgm:cxn modelId="{7B8B4EE3-C521-447A-8D1B-723A40C067F1}" type="presParOf" srcId="{A0F48354-E596-4E19-88DD-FD61B277CBB7}" destId="{BCF50002-FC0B-46A7-8CD3-E21F2F7FF72D}" srcOrd="9" destOrd="0" presId="urn:microsoft.com/office/officeart/2008/layout/LinedList"/>
    <dgm:cxn modelId="{5F682950-1ADF-4075-BE5C-898C231F7BB1}" type="presParOf" srcId="{BCF50002-FC0B-46A7-8CD3-E21F2F7FF72D}" destId="{C3B21B83-522E-49EE-916F-38E802063EEF}" srcOrd="0" destOrd="0" presId="urn:microsoft.com/office/officeart/2008/layout/LinedList"/>
    <dgm:cxn modelId="{02D7021D-1658-4081-82EF-268CE8045CB4}" type="presParOf" srcId="{BCF50002-FC0B-46A7-8CD3-E21F2F7FF72D}" destId="{E8CEDDA8-9F99-493A-AD14-283FA683DF64}" srcOrd="1" destOrd="0" presId="urn:microsoft.com/office/officeart/2008/layout/LinedList"/>
    <dgm:cxn modelId="{0367AF1E-B961-413A-ABE3-5E8DDAA7930C}" type="presParOf" srcId="{A0F48354-E596-4E19-88DD-FD61B277CBB7}" destId="{AE593383-4173-4DBC-9071-F90846E0FF6E}" srcOrd="10" destOrd="0" presId="urn:microsoft.com/office/officeart/2008/layout/LinedList"/>
    <dgm:cxn modelId="{A8CF27A3-5577-4734-A1AB-3BAE2579DA8C}" type="presParOf" srcId="{A0F48354-E596-4E19-88DD-FD61B277CBB7}" destId="{0F6B455C-FC3E-4A48-8900-0CA33645C84F}" srcOrd="11" destOrd="0" presId="urn:microsoft.com/office/officeart/2008/layout/LinedList"/>
    <dgm:cxn modelId="{3348BA4D-04FC-4AE5-B20A-AC8A9272561C}" type="presParOf" srcId="{0F6B455C-FC3E-4A48-8900-0CA33645C84F}" destId="{60E17210-39DA-472F-93CA-38EE23FAF8FB}" srcOrd="0" destOrd="0" presId="urn:microsoft.com/office/officeart/2008/layout/LinedList"/>
    <dgm:cxn modelId="{0B91E91B-7299-4FAB-A4FB-3E8E7A1A0F5A}" type="presParOf" srcId="{0F6B455C-FC3E-4A48-8900-0CA33645C84F}" destId="{B22D188A-ABC7-4CBA-ADB7-2C8693BA2AC9}" srcOrd="1" destOrd="0" presId="urn:microsoft.com/office/officeart/2008/layout/LinedList"/>
    <dgm:cxn modelId="{6AFEEE5C-B895-4573-B2D9-7EF83FBBB04C}" type="presParOf" srcId="{A0F48354-E596-4E19-88DD-FD61B277CBB7}" destId="{090B02B8-3132-4CE7-81F6-B0843EE175EF}" srcOrd="12" destOrd="0" presId="urn:microsoft.com/office/officeart/2008/layout/LinedList"/>
    <dgm:cxn modelId="{4B89DFDB-803A-4804-893B-22914B4C9926}" type="presParOf" srcId="{A0F48354-E596-4E19-88DD-FD61B277CBB7}" destId="{14EBF32D-0BF6-44CB-B03D-A68A2455A312}" srcOrd="13" destOrd="0" presId="urn:microsoft.com/office/officeart/2008/layout/LinedList"/>
    <dgm:cxn modelId="{23A354DE-3ABA-42F4-8F22-D0FD71BD24CC}" type="presParOf" srcId="{14EBF32D-0BF6-44CB-B03D-A68A2455A312}" destId="{D800C08D-E192-43DA-85ED-C94530B546D1}" srcOrd="0" destOrd="0" presId="urn:microsoft.com/office/officeart/2008/layout/LinedList"/>
    <dgm:cxn modelId="{E670BA70-20F7-42FD-9701-E87CCE423296}" type="presParOf" srcId="{14EBF32D-0BF6-44CB-B03D-A68A2455A312}" destId="{36242513-B483-4505-9BDB-95CE0DBC24A4}" srcOrd="1" destOrd="0" presId="urn:microsoft.com/office/officeart/2008/layout/LinedList"/>
    <dgm:cxn modelId="{BF34E356-51C3-4EC8-AC85-8A5137588A5B}" type="presParOf" srcId="{A0F48354-E596-4E19-88DD-FD61B277CBB7}" destId="{7BC6F0F9-A8BB-4CDB-9BA0-A03E05207A41}" srcOrd="14" destOrd="0" presId="urn:microsoft.com/office/officeart/2008/layout/LinedList"/>
    <dgm:cxn modelId="{5A2C24C0-79E2-4D07-8938-07B37D7101B9}" type="presParOf" srcId="{A0F48354-E596-4E19-88DD-FD61B277CBB7}" destId="{4D916246-8E6F-451A-AEF7-A1EBCED56590}" srcOrd="15" destOrd="0" presId="urn:microsoft.com/office/officeart/2008/layout/LinedList"/>
    <dgm:cxn modelId="{E0CDD6F5-7229-4E7B-BBF5-26F34A3C6EF2}" type="presParOf" srcId="{4D916246-8E6F-451A-AEF7-A1EBCED56590}" destId="{652D0C41-D332-479A-B265-1C99B5B372CB}" srcOrd="0" destOrd="0" presId="urn:microsoft.com/office/officeart/2008/layout/LinedList"/>
    <dgm:cxn modelId="{3056A0FB-4052-4614-BDCE-030AEE74AB01}" type="presParOf" srcId="{4D916246-8E6F-451A-AEF7-A1EBCED56590}" destId="{0BA158A2-0F29-4801-82C2-C9C40BBB5E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939A26-61AC-4F10-9A44-8D4EDF36A9C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E9A313B-E03C-4365-90E5-788B9C52B384}">
      <dgm:prSet/>
      <dgm:spPr/>
      <dgm:t>
        <a:bodyPr/>
        <a:lstStyle/>
        <a:p>
          <a:pPr>
            <a:defRPr cap="all"/>
          </a:pPr>
          <a:r>
            <a:rPr lang="en-US"/>
            <a:t>Length and time of symptoms</a:t>
          </a:r>
        </a:p>
      </dgm:t>
    </dgm:pt>
    <dgm:pt modelId="{1BE99A2F-2C7B-42DF-B05C-F3CCBE94A101}" type="parTrans" cxnId="{186FD41D-353D-402D-BA50-B9EA8A202CD2}">
      <dgm:prSet/>
      <dgm:spPr/>
      <dgm:t>
        <a:bodyPr/>
        <a:lstStyle/>
        <a:p>
          <a:endParaRPr lang="en-US"/>
        </a:p>
      </dgm:t>
    </dgm:pt>
    <dgm:pt modelId="{C61DB27C-2625-473C-B433-9376D332BD1C}" type="sibTrans" cxnId="{186FD41D-353D-402D-BA50-B9EA8A202CD2}">
      <dgm:prSet/>
      <dgm:spPr/>
      <dgm:t>
        <a:bodyPr/>
        <a:lstStyle/>
        <a:p>
          <a:endParaRPr lang="en-US"/>
        </a:p>
      </dgm:t>
    </dgm:pt>
    <dgm:pt modelId="{95831696-6FF5-48A5-B93E-7A1EC7FF5BF7}">
      <dgm:prSet/>
      <dgm:spPr/>
      <dgm:t>
        <a:bodyPr/>
        <a:lstStyle/>
        <a:p>
          <a:pPr>
            <a:defRPr cap="all"/>
          </a:pPr>
          <a:r>
            <a:rPr lang="en-US" dirty="0"/>
            <a:t> rural areas Vaccination rates reduced</a:t>
          </a:r>
        </a:p>
      </dgm:t>
    </dgm:pt>
    <dgm:pt modelId="{FE7E84D5-4042-4D8C-9B98-9E194D0CBF3F}" type="parTrans" cxnId="{0B020CEB-CCA0-4DB8-9A73-3A0AA61E440E}">
      <dgm:prSet/>
      <dgm:spPr/>
      <dgm:t>
        <a:bodyPr/>
        <a:lstStyle/>
        <a:p>
          <a:endParaRPr lang="en-US"/>
        </a:p>
      </dgm:t>
    </dgm:pt>
    <dgm:pt modelId="{5FF14453-1CFC-4DA2-9D62-6F895CC05AEF}" type="sibTrans" cxnId="{0B020CEB-CCA0-4DB8-9A73-3A0AA61E440E}">
      <dgm:prSet/>
      <dgm:spPr/>
      <dgm:t>
        <a:bodyPr/>
        <a:lstStyle/>
        <a:p>
          <a:endParaRPr lang="en-US"/>
        </a:p>
      </dgm:t>
    </dgm:pt>
    <dgm:pt modelId="{9FE0F84D-FE8F-447B-BA56-BC81E961ED86}">
      <dgm:prSet/>
      <dgm:spPr/>
      <dgm:t>
        <a:bodyPr/>
        <a:lstStyle/>
        <a:p>
          <a:pPr>
            <a:defRPr cap="all"/>
          </a:pPr>
          <a:r>
            <a:rPr lang="en-US"/>
            <a:t>Vaccine uptake amongst populations</a:t>
          </a:r>
        </a:p>
      </dgm:t>
    </dgm:pt>
    <dgm:pt modelId="{D3478D1E-DD33-4E80-9287-EBD04E1033CC}" type="parTrans" cxnId="{84B56CBD-573C-43F5-A8DC-F3D3C76EEA64}">
      <dgm:prSet/>
      <dgm:spPr/>
      <dgm:t>
        <a:bodyPr/>
        <a:lstStyle/>
        <a:p>
          <a:endParaRPr lang="en-US"/>
        </a:p>
      </dgm:t>
    </dgm:pt>
    <dgm:pt modelId="{08851CCD-7DCA-41E2-A0C9-B4F048F1307D}" type="sibTrans" cxnId="{84B56CBD-573C-43F5-A8DC-F3D3C76EEA64}">
      <dgm:prSet/>
      <dgm:spPr/>
      <dgm:t>
        <a:bodyPr/>
        <a:lstStyle/>
        <a:p>
          <a:endParaRPr lang="en-US"/>
        </a:p>
      </dgm:t>
    </dgm:pt>
    <dgm:pt modelId="{40DDDEA6-2EF8-412A-B3E6-99E97CB0F5FE}" type="pres">
      <dgm:prSet presAssocID="{E4939A26-61AC-4F10-9A44-8D4EDF36A9C5}" presName="root" presStyleCnt="0">
        <dgm:presLayoutVars>
          <dgm:dir/>
          <dgm:resizeHandles val="exact"/>
        </dgm:presLayoutVars>
      </dgm:prSet>
      <dgm:spPr/>
    </dgm:pt>
    <dgm:pt modelId="{576CAB6C-5581-45CE-BF27-C6068E04EDB6}" type="pres">
      <dgm:prSet presAssocID="{BE9A313B-E03C-4365-90E5-788B9C52B384}" presName="compNode" presStyleCnt="0"/>
      <dgm:spPr/>
    </dgm:pt>
    <dgm:pt modelId="{3F57FBA1-253E-4BED-BEA4-CA8E0E7B7E9D}" type="pres">
      <dgm:prSet presAssocID="{BE9A313B-E03C-4365-90E5-788B9C52B384}" presName="iconBgRect" presStyleLbl="bgShp" presStyleIdx="0" presStyleCnt="3"/>
      <dgm:spPr>
        <a:prstGeom prst="round2DiagRect">
          <a:avLst>
            <a:gd name="adj1" fmla="val 29727"/>
            <a:gd name="adj2" fmla="val 0"/>
          </a:avLst>
        </a:prstGeom>
      </dgm:spPr>
    </dgm:pt>
    <dgm:pt modelId="{0865C4AF-D2C6-41F0-8410-48434E09FEC6}" type="pres">
      <dgm:prSet presAssocID="{BE9A313B-E03C-4365-90E5-788B9C52B3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1A455844-7533-4EFB-9772-B76628CB3C60}" type="pres">
      <dgm:prSet presAssocID="{BE9A313B-E03C-4365-90E5-788B9C52B384}" presName="spaceRect" presStyleCnt="0"/>
      <dgm:spPr/>
    </dgm:pt>
    <dgm:pt modelId="{84CF38E1-7B0B-48BD-AB32-BB73BCB4B21B}" type="pres">
      <dgm:prSet presAssocID="{BE9A313B-E03C-4365-90E5-788B9C52B384}" presName="textRect" presStyleLbl="revTx" presStyleIdx="0" presStyleCnt="3">
        <dgm:presLayoutVars>
          <dgm:chMax val="1"/>
          <dgm:chPref val="1"/>
        </dgm:presLayoutVars>
      </dgm:prSet>
      <dgm:spPr/>
    </dgm:pt>
    <dgm:pt modelId="{A8503C2A-ECFE-498D-93D4-E1B80B916D29}" type="pres">
      <dgm:prSet presAssocID="{C61DB27C-2625-473C-B433-9376D332BD1C}" presName="sibTrans" presStyleCnt="0"/>
      <dgm:spPr/>
    </dgm:pt>
    <dgm:pt modelId="{4FD548C9-B374-49BB-BF61-DE5ED33F6EC2}" type="pres">
      <dgm:prSet presAssocID="{95831696-6FF5-48A5-B93E-7A1EC7FF5BF7}" presName="compNode" presStyleCnt="0"/>
      <dgm:spPr/>
    </dgm:pt>
    <dgm:pt modelId="{D2A27A7A-E0FE-459A-BED4-9430FFF35268}" type="pres">
      <dgm:prSet presAssocID="{95831696-6FF5-48A5-B93E-7A1EC7FF5BF7}" presName="iconBgRect" presStyleLbl="bgShp" presStyleIdx="1" presStyleCnt="3"/>
      <dgm:spPr>
        <a:prstGeom prst="round2DiagRect">
          <a:avLst>
            <a:gd name="adj1" fmla="val 29727"/>
            <a:gd name="adj2" fmla="val 0"/>
          </a:avLst>
        </a:prstGeom>
      </dgm:spPr>
    </dgm:pt>
    <dgm:pt modelId="{6B415A85-519C-47CC-B85B-52A6B9501EF6}" type="pres">
      <dgm:prSet presAssocID="{95831696-6FF5-48A5-B93E-7A1EC7FF5B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ctor"/>
        </a:ext>
      </dgm:extLst>
    </dgm:pt>
    <dgm:pt modelId="{DB3874E3-7769-49FE-A6A7-061561859013}" type="pres">
      <dgm:prSet presAssocID="{95831696-6FF5-48A5-B93E-7A1EC7FF5BF7}" presName="spaceRect" presStyleCnt="0"/>
      <dgm:spPr/>
    </dgm:pt>
    <dgm:pt modelId="{024BAB53-7F9E-4DDD-81DF-F8E6DBB238A2}" type="pres">
      <dgm:prSet presAssocID="{95831696-6FF5-48A5-B93E-7A1EC7FF5BF7}" presName="textRect" presStyleLbl="revTx" presStyleIdx="1" presStyleCnt="3">
        <dgm:presLayoutVars>
          <dgm:chMax val="1"/>
          <dgm:chPref val="1"/>
        </dgm:presLayoutVars>
      </dgm:prSet>
      <dgm:spPr/>
    </dgm:pt>
    <dgm:pt modelId="{507D1BD4-B865-4A15-A087-4BA806930D60}" type="pres">
      <dgm:prSet presAssocID="{5FF14453-1CFC-4DA2-9D62-6F895CC05AEF}" presName="sibTrans" presStyleCnt="0"/>
      <dgm:spPr/>
    </dgm:pt>
    <dgm:pt modelId="{22D0D6A1-7E12-4014-95E9-88F8DE1D3558}" type="pres">
      <dgm:prSet presAssocID="{9FE0F84D-FE8F-447B-BA56-BC81E961ED86}" presName="compNode" presStyleCnt="0"/>
      <dgm:spPr/>
    </dgm:pt>
    <dgm:pt modelId="{54BE2365-66F2-4F13-8941-0E233DDFB917}" type="pres">
      <dgm:prSet presAssocID="{9FE0F84D-FE8F-447B-BA56-BC81E961ED86}" presName="iconBgRect" presStyleLbl="bgShp" presStyleIdx="2" presStyleCnt="3"/>
      <dgm:spPr>
        <a:prstGeom prst="round2DiagRect">
          <a:avLst>
            <a:gd name="adj1" fmla="val 29727"/>
            <a:gd name="adj2" fmla="val 0"/>
          </a:avLst>
        </a:prstGeom>
      </dgm:spPr>
    </dgm:pt>
    <dgm:pt modelId="{699646BF-94F4-4D07-BD89-31E66100762E}" type="pres">
      <dgm:prSet presAssocID="{9FE0F84D-FE8F-447B-BA56-BC81E961ED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380D6DE4-F39F-4DF2-A02C-255AF8018CAD}" type="pres">
      <dgm:prSet presAssocID="{9FE0F84D-FE8F-447B-BA56-BC81E961ED86}" presName="spaceRect" presStyleCnt="0"/>
      <dgm:spPr/>
    </dgm:pt>
    <dgm:pt modelId="{41145290-8497-466C-86FA-7E8DF998037A}" type="pres">
      <dgm:prSet presAssocID="{9FE0F84D-FE8F-447B-BA56-BC81E961ED86}" presName="textRect" presStyleLbl="revTx" presStyleIdx="2" presStyleCnt="3">
        <dgm:presLayoutVars>
          <dgm:chMax val="1"/>
          <dgm:chPref val="1"/>
        </dgm:presLayoutVars>
      </dgm:prSet>
      <dgm:spPr/>
    </dgm:pt>
  </dgm:ptLst>
  <dgm:cxnLst>
    <dgm:cxn modelId="{EBA4E00F-09E9-4345-82C0-BC1D5E5CE8BA}" type="presOf" srcId="{95831696-6FF5-48A5-B93E-7A1EC7FF5BF7}" destId="{024BAB53-7F9E-4DDD-81DF-F8E6DBB238A2}" srcOrd="0" destOrd="0" presId="urn:microsoft.com/office/officeart/2018/5/layout/IconLeafLabelList"/>
    <dgm:cxn modelId="{186FD41D-353D-402D-BA50-B9EA8A202CD2}" srcId="{E4939A26-61AC-4F10-9A44-8D4EDF36A9C5}" destId="{BE9A313B-E03C-4365-90E5-788B9C52B384}" srcOrd="0" destOrd="0" parTransId="{1BE99A2F-2C7B-42DF-B05C-F3CCBE94A101}" sibTransId="{C61DB27C-2625-473C-B433-9376D332BD1C}"/>
    <dgm:cxn modelId="{EE8F00B6-8D62-42C9-BA96-BCBB51044894}" type="presOf" srcId="{BE9A313B-E03C-4365-90E5-788B9C52B384}" destId="{84CF38E1-7B0B-48BD-AB32-BB73BCB4B21B}" srcOrd="0" destOrd="0" presId="urn:microsoft.com/office/officeart/2018/5/layout/IconLeafLabelList"/>
    <dgm:cxn modelId="{84B56CBD-573C-43F5-A8DC-F3D3C76EEA64}" srcId="{E4939A26-61AC-4F10-9A44-8D4EDF36A9C5}" destId="{9FE0F84D-FE8F-447B-BA56-BC81E961ED86}" srcOrd="2" destOrd="0" parTransId="{D3478D1E-DD33-4E80-9287-EBD04E1033CC}" sibTransId="{08851CCD-7DCA-41E2-A0C9-B4F048F1307D}"/>
    <dgm:cxn modelId="{CC857BDB-0FED-481B-8F14-8D106455A255}" type="presOf" srcId="{9FE0F84D-FE8F-447B-BA56-BC81E961ED86}" destId="{41145290-8497-466C-86FA-7E8DF998037A}" srcOrd="0" destOrd="0" presId="urn:microsoft.com/office/officeart/2018/5/layout/IconLeafLabelList"/>
    <dgm:cxn modelId="{0B020CEB-CCA0-4DB8-9A73-3A0AA61E440E}" srcId="{E4939A26-61AC-4F10-9A44-8D4EDF36A9C5}" destId="{95831696-6FF5-48A5-B93E-7A1EC7FF5BF7}" srcOrd="1" destOrd="0" parTransId="{FE7E84D5-4042-4D8C-9B98-9E194D0CBF3F}" sibTransId="{5FF14453-1CFC-4DA2-9D62-6F895CC05AEF}"/>
    <dgm:cxn modelId="{6A540BF1-B9E3-48FB-8FF8-67D5E1E3B86D}" type="presOf" srcId="{E4939A26-61AC-4F10-9A44-8D4EDF36A9C5}" destId="{40DDDEA6-2EF8-412A-B3E6-99E97CB0F5FE}" srcOrd="0" destOrd="0" presId="urn:microsoft.com/office/officeart/2018/5/layout/IconLeafLabelList"/>
    <dgm:cxn modelId="{1FA25592-4B50-464E-B24C-1F0E2B07A03B}" type="presParOf" srcId="{40DDDEA6-2EF8-412A-B3E6-99E97CB0F5FE}" destId="{576CAB6C-5581-45CE-BF27-C6068E04EDB6}" srcOrd="0" destOrd="0" presId="urn:microsoft.com/office/officeart/2018/5/layout/IconLeafLabelList"/>
    <dgm:cxn modelId="{8858FE05-D221-4370-8E9F-15862684D515}" type="presParOf" srcId="{576CAB6C-5581-45CE-BF27-C6068E04EDB6}" destId="{3F57FBA1-253E-4BED-BEA4-CA8E0E7B7E9D}" srcOrd="0" destOrd="0" presId="urn:microsoft.com/office/officeart/2018/5/layout/IconLeafLabelList"/>
    <dgm:cxn modelId="{D1D36010-3245-4A39-AD42-848C460D7BB1}" type="presParOf" srcId="{576CAB6C-5581-45CE-BF27-C6068E04EDB6}" destId="{0865C4AF-D2C6-41F0-8410-48434E09FEC6}" srcOrd="1" destOrd="0" presId="urn:microsoft.com/office/officeart/2018/5/layout/IconLeafLabelList"/>
    <dgm:cxn modelId="{DD3AC281-78B8-4EC7-A541-0DC85FFAC5BC}" type="presParOf" srcId="{576CAB6C-5581-45CE-BF27-C6068E04EDB6}" destId="{1A455844-7533-4EFB-9772-B76628CB3C60}" srcOrd="2" destOrd="0" presId="urn:microsoft.com/office/officeart/2018/5/layout/IconLeafLabelList"/>
    <dgm:cxn modelId="{8D53E9BE-1A54-4779-BCFF-78C08F7B7A47}" type="presParOf" srcId="{576CAB6C-5581-45CE-BF27-C6068E04EDB6}" destId="{84CF38E1-7B0B-48BD-AB32-BB73BCB4B21B}" srcOrd="3" destOrd="0" presId="urn:microsoft.com/office/officeart/2018/5/layout/IconLeafLabelList"/>
    <dgm:cxn modelId="{65E85029-7B32-4EFA-B462-EA0CCE1B6479}" type="presParOf" srcId="{40DDDEA6-2EF8-412A-B3E6-99E97CB0F5FE}" destId="{A8503C2A-ECFE-498D-93D4-E1B80B916D29}" srcOrd="1" destOrd="0" presId="urn:microsoft.com/office/officeart/2018/5/layout/IconLeafLabelList"/>
    <dgm:cxn modelId="{05A308C7-4AA6-40BB-B5F9-5B90B21F18EB}" type="presParOf" srcId="{40DDDEA6-2EF8-412A-B3E6-99E97CB0F5FE}" destId="{4FD548C9-B374-49BB-BF61-DE5ED33F6EC2}" srcOrd="2" destOrd="0" presId="urn:microsoft.com/office/officeart/2018/5/layout/IconLeafLabelList"/>
    <dgm:cxn modelId="{7F219FF9-0826-4E3D-A2A3-88958627C258}" type="presParOf" srcId="{4FD548C9-B374-49BB-BF61-DE5ED33F6EC2}" destId="{D2A27A7A-E0FE-459A-BED4-9430FFF35268}" srcOrd="0" destOrd="0" presId="urn:microsoft.com/office/officeart/2018/5/layout/IconLeafLabelList"/>
    <dgm:cxn modelId="{C0C5A34F-50CA-46FE-B595-6C65A68A3297}" type="presParOf" srcId="{4FD548C9-B374-49BB-BF61-DE5ED33F6EC2}" destId="{6B415A85-519C-47CC-B85B-52A6B9501EF6}" srcOrd="1" destOrd="0" presId="urn:microsoft.com/office/officeart/2018/5/layout/IconLeafLabelList"/>
    <dgm:cxn modelId="{7B63533E-6071-4EEB-89D5-E55827149A47}" type="presParOf" srcId="{4FD548C9-B374-49BB-BF61-DE5ED33F6EC2}" destId="{DB3874E3-7769-49FE-A6A7-061561859013}" srcOrd="2" destOrd="0" presId="urn:microsoft.com/office/officeart/2018/5/layout/IconLeafLabelList"/>
    <dgm:cxn modelId="{0629F7A3-CF16-4CE1-85BB-2110BEA64D4C}" type="presParOf" srcId="{4FD548C9-B374-49BB-BF61-DE5ED33F6EC2}" destId="{024BAB53-7F9E-4DDD-81DF-F8E6DBB238A2}" srcOrd="3" destOrd="0" presId="urn:microsoft.com/office/officeart/2018/5/layout/IconLeafLabelList"/>
    <dgm:cxn modelId="{C2E51801-E0A1-4728-BD9D-81E155AC9C5E}" type="presParOf" srcId="{40DDDEA6-2EF8-412A-B3E6-99E97CB0F5FE}" destId="{507D1BD4-B865-4A15-A087-4BA806930D60}" srcOrd="3" destOrd="0" presId="urn:microsoft.com/office/officeart/2018/5/layout/IconLeafLabelList"/>
    <dgm:cxn modelId="{36208D5C-2371-4453-9413-9E25C8D64FF3}" type="presParOf" srcId="{40DDDEA6-2EF8-412A-B3E6-99E97CB0F5FE}" destId="{22D0D6A1-7E12-4014-95E9-88F8DE1D3558}" srcOrd="4" destOrd="0" presId="urn:microsoft.com/office/officeart/2018/5/layout/IconLeafLabelList"/>
    <dgm:cxn modelId="{53064613-0807-403B-8125-76FEF44EAB7F}" type="presParOf" srcId="{22D0D6A1-7E12-4014-95E9-88F8DE1D3558}" destId="{54BE2365-66F2-4F13-8941-0E233DDFB917}" srcOrd="0" destOrd="0" presId="urn:microsoft.com/office/officeart/2018/5/layout/IconLeafLabelList"/>
    <dgm:cxn modelId="{C3329E55-3892-497F-BD34-574D7D9A19BD}" type="presParOf" srcId="{22D0D6A1-7E12-4014-95E9-88F8DE1D3558}" destId="{699646BF-94F4-4D07-BD89-31E66100762E}" srcOrd="1" destOrd="0" presId="urn:microsoft.com/office/officeart/2018/5/layout/IconLeafLabelList"/>
    <dgm:cxn modelId="{DA31AD52-50CA-48BE-9BCB-E94FE81A07CF}" type="presParOf" srcId="{22D0D6A1-7E12-4014-95E9-88F8DE1D3558}" destId="{380D6DE4-F39F-4DF2-A02C-255AF8018CAD}" srcOrd="2" destOrd="0" presId="urn:microsoft.com/office/officeart/2018/5/layout/IconLeafLabelList"/>
    <dgm:cxn modelId="{89BA157D-650A-4240-AA88-BAF967CF911B}" type="presParOf" srcId="{22D0D6A1-7E12-4014-95E9-88F8DE1D3558}" destId="{41145290-8497-466C-86FA-7E8DF998037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473981-A464-430F-BC50-239E94DF9AE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A06347F-EA40-4433-AB92-AEA3508A4BE6}">
      <dgm:prSet/>
      <dgm:spPr/>
      <dgm:t>
        <a:bodyPr/>
        <a:lstStyle/>
        <a:p>
          <a:r>
            <a:rPr lang="en-US"/>
            <a:t>Unvaccinated: </a:t>
          </a:r>
        </a:p>
      </dgm:t>
    </dgm:pt>
    <dgm:pt modelId="{BF810D12-EACC-4233-A031-74AEDC7C77BA}" type="parTrans" cxnId="{24A4376C-AC64-4E45-91B3-7210F11CB875}">
      <dgm:prSet/>
      <dgm:spPr/>
      <dgm:t>
        <a:bodyPr/>
        <a:lstStyle/>
        <a:p>
          <a:endParaRPr lang="en-US"/>
        </a:p>
      </dgm:t>
    </dgm:pt>
    <dgm:pt modelId="{C32DC924-8651-4B48-AB4A-94479466108F}" type="sibTrans" cxnId="{24A4376C-AC64-4E45-91B3-7210F11CB875}">
      <dgm:prSet/>
      <dgm:spPr/>
      <dgm:t>
        <a:bodyPr/>
        <a:lstStyle/>
        <a:p>
          <a:endParaRPr lang="en-US"/>
        </a:p>
      </dgm:t>
    </dgm:pt>
    <dgm:pt modelId="{A54E0E2F-4C8C-4739-88D6-3F131334BC00}">
      <dgm:prSet/>
      <dgm:spPr/>
      <dgm:t>
        <a:bodyPr/>
        <a:lstStyle/>
        <a:p>
          <a:r>
            <a:rPr lang="en-US"/>
            <a:t>Pre-existing conditions (Diabetes, High Blood Pressure, Heart Damage) are up to 9x more likely to suffer serious outcomes</a:t>
          </a:r>
        </a:p>
      </dgm:t>
    </dgm:pt>
    <dgm:pt modelId="{4A04FD7B-13F9-454E-A5F1-6F9DF2521669}" type="parTrans" cxnId="{2AB08A1A-1ED4-456A-85BD-4226B6B47FC9}">
      <dgm:prSet/>
      <dgm:spPr/>
      <dgm:t>
        <a:bodyPr/>
        <a:lstStyle/>
        <a:p>
          <a:endParaRPr lang="en-US"/>
        </a:p>
      </dgm:t>
    </dgm:pt>
    <dgm:pt modelId="{56995FFB-05BD-4FCD-A08F-0D3E7B9752E4}" type="sibTrans" cxnId="{2AB08A1A-1ED4-456A-85BD-4226B6B47FC9}">
      <dgm:prSet/>
      <dgm:spPr/>
      <dgm:t>
        <a:bodyPr/>
        <a:lstStyle/>
        <a:p>
          <a:endParaRPr lang="en-US"/>
        </a:p>
      </dgm:t>
    </dgm:pt>
    <dgm:pt modelId="{A8EEB65D-0BF1-483E-88FF-9B0C023DA5C0}">
      <dgm:prSet custT="1"/>
      <dgm:spPr/>
      <dgm:t>
        <a:bodyPr/>
        <a:lstStyle/>
        <a:p>
          <a:r>
            <a:rPr lang="en-US" sz="1800" dirty="0"/>
            <a:t>ICU admission.</a:t>
          </a:r>
        </a:p>
      </dgm:t>
    </dgm:pt>
    <dgm:pt modelId="{A603A6E3-7861-4DF3-A7A4-4690820CB3C4}" type="parTrans" cxnId="{5D427A8F-375E-496F-A7D6-C7C126B37182}">
      <dgm:prSet/>
      <dgm:spPr/>
      <dgm:t>
        <a:bodyPr/>
        <a:lstStyle/>
        <a:p>
          <a:endParaRPr lang="en-US"/>
        </a:p>
      </dgm:t>
    </dgm:pt>
    <dgm:pt modelId="{158886B2-7800-4622-B480-C69E970492D6}" type="sibTrans" cxnId="{5D427A8F-375E-496F-A7D6-C7C126B37182}">
      <dgm:prSet/>
      <dgm:spPr/>
      <dgm:t>
        <a:bodyPr/>
        <a:lstStyle/>
        <a:p>
          <a:endParaRPr lang="en-US"/>
        </a:p>
      </dgm:t>
    </dgm:pt>
    <dgm:pt modelId="{34A16EFC-EA14-4B0D-9545-2E22279A481D}">
      <dgm:prSet custT="1"/>
      <dgm:spPr/>
      <dgm:t>
        <a:bodyPr/>
        <a:lstStyle/>
        <a:p>
          <a:r>
            <a:rPr lang="en-US" sz="1800" dirty="0"/>
            <a:t>Death.</a:t>
          </a:r>
        </a:p>
      </dgm:t>
    </dgm:pt>
    <dgm:pt modelId="{5DD02238-E97D-494E-B678-6E35CDD4F02D}" type="parTrans" cxnId="{81B4852F-0119-41C3-8790-A10290917EAD}">
      <dgm:prSet/>
      <dgm:spPr/>
      <dgm:t>
        <a:bodyPr/>
        <a:lstStyle/>
        <a:p>
          <a:endParaRPr lang="en-US"/>
        </a:p>
      </dgm:t>
    </dgm:pt>
    <dgm:pt modelId="{DA0A1D07-2B82-4C65-BD1E-672BA05622DD}" type="sibTrans" cxnId="{81B4852F-0119-41C3-8790-A10290917EAD}">
      <dgm:prSet/>
      <dgm:spPr/>
      <dgm:t>
        <a:bodyPr/>
        <a:lstStyle/>
        <a:p>
          <a:endParaRPr lang="en-US"/>
        </a:p>
      </dgm:t>
    </dgm:pt>
    <dgm:pt modelId="{F17753AF-B668-469F-8F83-CAED9E521802}">
      <dgm:prSet custT="1"/>
      <dgm:spPr/>
      <dgm:t>
        <a:bodyPr/>
        <a:lstStyle/>
        <a:p>
          <a:r>
            <a:rPr lang="en-US" sz="1800" dirty="0"/>
            <a:t>Kidney problems . </a:t>
          </a:r>
        </a:p>
      </dgm:t>
    </dgm:pt>
    <dgm:pt modelId="{F205ACDF-FD50-49A0-86C5-550342DE1FD8}" type="parTrans" cxnId="{C4172F42-263C-4E7F-8A90-6BF77C47C932}">
      <dgm:prSet/>
      <dgm:spPr/>
      <dgm:t>
        <a:bodyPr/>
        <a:lstStyle/>
        <a:p>
          <a:endParaRPr lang="en-US"/>
        </a:p>
      </dgm:t>
    </dgm:pt>
    <dgm:pt modelId="{6800BA3A-FF43-4646-B449-21CF78F36890}" type="sibTrans" cxnId="{C4172F42-263C-4E7F-8A90-6BF77C47C932}">
      <dgm:prSet/>
      <dgm:spPr/>
      <dgm:t>
        <a:bodyPr/>
        <a:lstStyle/>
        <a:p>
          <a:endParaRPr lang="en-US"/>
        </a:p>
      </dgm:t>
    </dgm:pt>
    <dgm:pt modelId="{2A4ACEEB-EDD8-490C-80FE-EB2AA35E7A59}">
      <dgm:prSet custT="1"/>
      <dgm:spPr/>
      <dgm:t>
        <a:bodyPr/>
        <a:lstStyle/>
        <a:p>
          <a:r>
            <a:rPr lang="en-US" sz="1800" dirty="0"/>
            <a:t>Lung failure .                                                    </a:t>
          </a:r>
          <a:r>
            <a:rPr lang="en-US" sz="1600" dirty="0"/>
            <a:t>( Ng et al, 2022)</a:t>
          </a:r>
        </a:p>
      </dgm:t>
    </dgm:pt>
    <dgm:pt modelId="{9EA0265F-50DC-4485-895C-8C697FA4267A}" type="parTrans" cxnId="{E2F82FA8-E888-43ED-A461-EF157641A403}">
      <dgm:prSet/>
      <dgm:spPr/>
      <dgm:t>
        <a:bodyPr/>
        <a:lstStyle/>
        <a:p>
          <a:endParaRPr lang="en-US"/>
        </a:p>
      </dgm:t>
    </dgm:pt>
    <dgm:pt modelId="{938A1D1A-639C-404E-852B-CCC29CC1DC4B}" type="sibTrans" cxnId="{E2F82FA8-E888-43ED-A461-EF157641A403}">
      <dgm:prSet/>
      <dgm:spPr/>
      <dgm:t>
        <a:bodyPr/>
        <a:lstStyle/>
        <a:p>
          <a:endParaRPr lang="en-US"/>
        </a:p>
      </dgm:t>
    </dgm:pt>
    <dgm:pt modelId="{43ABFEE6-43D8-47E3-9CC4-E17ACEB0919B}">
      <dgm:prSet/>
      <dgm:spPr/>
      <dgm:t>
        <a:bodyPr/>
        <a:lstStyle/>
        <a:p>
          <a:r>
            <a:rPr lang="en-US"/>
            <a:t>Vaccinated (Receiving Primary Vaccination Series)</a:t>
          </a:r>
        </a:p>
      </dgm:t>
    </dgm:pt>
    <dgm:pt modelId="{5F3CBC5C-8B64-44F1-9FE9-D3F6B05A243C}" type="parTrans" cxnId="{A9B18598-D437-4D9E-AB31-010CE21EA441}">
      <dgm:prSet/>
      <dgm:spPr/>
      <dgm:t>
        <a:bodyPr/>
        <a:lstStyle/>
        <a:p>
          <a:endParaRPr lang="en-US"/>
        </a:p>
      </dgm:t>
    </dgm:pt>
    <dgm:pt modelId="{D15FF50A-8E39-4D5E-AD68-9646F41A336F}" type="sibTrans" cxnId="{A9B18598-D437-4D9E-AB31-010CE21EA441}">
      <dgm:prSet/>
      <dgm:spPr/>
      <dgm:t>
        <a:bodyPr/>
        <a:lstStyle/>
        <a:p>
          <a:endParaRPr lang="en-US"/>
        </a:p>
      </dgm:t>
    </dgm:pt>
    <dgm:pt modelId="{A4685428-2310-457B-89AD-19401B63DEC0}">
      <dgm:prSet custT="1"/>
      <dgm:spPr/>
      <dgm:t>
        <a:bodyPr/>
        <a:lstStyle/>
        <a:p>
          <a:r>
            <a:rPr lang="en-US" sz="1800" dirty="0"/>
            <a:t>At-risk populations (Hispanics, non-Hispanic Black, non-Hispanic American Indian, Alaska Native) showed </a:t>
          </a:r>
          <a:r>
            <a:rPr lang="en-US" sz="1800" b="1" dirty="0"/>
            <a:t>no greater risk after full vaccination.</a:t>
          </a:r>
        </a:p>
      </dgm:t>
    </dgm:pt>
    <dgm:pt modelId="{33479FA1-3AA9-45C4-B69A-F0A939AE274C}" type="parTrans" cxnId="{98338EFE-E5A5-43E6-BCA3-A21B6AE24D92}">
      <dgm:prSet/>
      <dgm:spPr/>
      <dgm:t>
        <a:bodyPr/>
        <a:lstStyle/>
        <a:p>
          <a:endParaRPr lang="en-US"/>
        </a:p>
      </dgm:t>
    </dgm:pt>
    <dgm:pt modelId="{18CF1BB1-2127-46FC-8EB6-1ADFFE1CA750}" type="sibTrans" cxnId="{98338EFE-E5A5-43E6-BCA3-A21B6AE24D92}">
      <dgm:prSet/>
      <dgm:spPr/>
      <dgm:t>
        <a:bodyPr/>
        <a:lstStyle/>
        <a:p>
          <a:endParaRPr lang="en-US"/>
        </a:p>
      </dgm:t>
    </dgm:pt>
    <dgm:pt modelId="{4E40B784-FB57-4F9B-BFA8-07843C8EAE85}">
      <dgm:prSet custT="1"/>
      <dgm:spPr/>
      <dgm:t>
        <a:bodyPr/>
        <a:lstStyle/>
        <a:p>
          <a:r>
            <a:rPr lang="en-US" sz="1800" dirty="0"/>
            <a:t>Lower overall COVID-19-associated hospitalization &amp; death rates.</a:t>
          </a:r>
        </a:p>
      </dgm:t>
    </dgm:pt>
    <dgm:pt modelId="{944069CF-2163-422B-8542-27534C735DA8}" type="parTrans" cxnId="{22E176FF-2232-4F68-80FF-7AAD7DC8D692}">
      <dgm:prSet/>
      <dgm:spPr/>
      <dgm:t>
        <a:bodyPr/>
        <a:lstStyle/>
        <a:p>
          <a:endParaRPr lang="en-US"/>
        </a:p>
      </dgm:t>
    </dgm:pt>
    <dgm:pt modelId="{0A3F29CF-442A-40DE-853C-3FC7B848FFA4}" type="sibTrans" cxnId="{22E176FF-2232-4F68-80FF-7AAD7DC8D692}">
      <dgm:prSet/>
      <dgm:spPr/>
      <dgm:t>
        <a:bodyPr/>
        <a:lstStyle/>
        <a:p>
          <a:endParaRPr lang="en-US"/>
        </a:p>
      </dgm:t>
    </dgm:pt>
    <dgm:pt modelId="{980363D2-91BB-42AD-A3AA-30EDB63D029B}">
      <dgm:prSet custT="1"/>
      <dgm:spPr/>
      <dgm:t>
        <a:bodyPr/>
        <a:lstStyle/>
        <a:p>
          <a:r>
            <a:rPr lang="en-US" sz="1800" dirty="0"/>
            <a:t>Those at greatest risk for severe outcomes after contracting COVID-19: 65+ years, immunosuppressed, 1 of 6 underlying conditions, or 1 risk factor.	</a:t>
          </a:r>
          <a:r>
            <a:rPr lang="en-US" sz="1600" dirty="0"/>
            <a:t>									        (</a:t>
          </a:r>
          <a:r>
            <a:rPr lang="en-US" sz="1600" dirty="0" err="1"/>
            <a:t>Yek</a:t>
          </a:r>
          <a:r>
            <a:rPr lang="en-US" sz="1600" dirty="0"/>
            <a:t> et al, 2022) 		</a:t>
          </a:r>
        </a:p>
      </dgm:t>
    </dgm:pt>
    <dgm:pt modelId="{381206FF-76D7-4E49-8141-F1A0B47D8A53}" type="parTrans" cxnId="{6338887E-B7AD-4896-A835-5A5966C5D9B1}">
      <dgm:prSet/>
      <dgm:spPr/>
      <dgm:t>
        <a:bodyPr/>
        <a:lstStyle/>
        <a:p>
          <a:endParaRPr lang="en-US"/>
        </a:p>
      </dgm:t>
    </dgm:pt>
    <dgm:pt modelId="{531F8275-D9A2-4284-8C65-810BE51E54BB}" type="sibTrans" cxnId="{6338887E-B7AD-4896-A835-5A5966C5D9B1}">
      <dgm:prSet/>
      <dgm:spPr/>
      <dgm:t>
        <a:bodyPr/>
        <a:lstStyle/>
        <a:p>
          <a:endParaRPr lang="en-US"/>
        </a:p>
      </dgm:t>
    </dgm:pt>
    <dgm:pt modelId="{3FFC6AB8-E007-4B3F-86CC-7E56CEE83A65}" type="pres">
      <dgm:prSet presAssocID="{A3473981-A464-430F-BC50-239E94DF9AE1}" presName="linear" presStyleCnt="0">
        <dgm:presLayoutVars>
          <dgm:animLvl val="lvl"/>
          <dgm:resizeHandles val="exact"/>
        </dgm:presLayoutVars>
      </dgm:prSet>
      <dgm:spPr/>
    </dgm:pt>
    <dgm:pt modelId="{2A78AB39-29E6-4388-A5E7-6B06590B027E}" type="pres">
      <dgm:prSet presAssocID="{BA06347F-EA40-4433-AB92-AEA3508A4BE6}" presName="parentText" presStyleLbl="node1" presStyleIdx="0" presStyleCnt="3">
        <dgm:presLayoutVars>
          <dgm:chMax val="0"/>
          <dgm:bulletEnabled val="1"/>
        </dgm:presLayoutVars>
      </dgm:prSet>
      <dgm:spPr/>
    </dgm:pt>
    <dgm:pt modelId="{C8C84504-610E-47F8-81E2-03B94ACF718A}" type="pres">
      <dgm:prSet presAssocID="{C32DC924-8651-4B48-AB4A-94479466108F}" presName="spacer" presStyleCnt="0"/>
      <dgm:spPr/>
    </dgm:pt>
    <dgm:pt modelId="{8235F948-5F46-4B0B-9C47-6C616B561A06}" type="pres">
      <dgm:prSet presAssocID="{A54E0E2F-4C8C-4739-88D6-3F131334BC00}" presName="parentText" presStyleLbl="node1" presStyleIdx="1" presStyleCnt="3">
        <dgm:presLayoutVars>
          <dgm:chMax val="0"/>
          <dgm:bulletEnabled val="1"/>
        </dgm:presLayoutVars>
      </dgm:prSet>
      <dgm:spPr/>
    </dgm:pt>
    <dgm:pt modelId="{B6C5CEEE-6AF9-4E39-A954-B989C171A13A}" type="pres">
      <dgm:prSet presAssocID="{A54E0E2F-4C8C-4739-88D6-3F131334BC00}" presName="childText" presStyleLbl="revTx" presStyleIdx="0" presStyleCnt="2">
        <dgm:presLayoutVars>
          <dgm:bulletEnabled val="1"/>
        </dgm:presLayoutVars>
      </dgm:prSet>
      <dgm:spPr/>
    </dgm:pt>
    <dgm:pt modelId="{B6F641D4-A8C0-41DF-B785-02C237AA7488}" type="pres">
      <dgm:prSet presAssocID="{43ABFEE6-43D8-47E3-9CC4-E17ACEB0919B}" presName="parentText" presStyleLbl="node1" presStyleIdx="2" presStyleCnt="3">
        <dgm:presLayoutVars>
          <dgm:chMax val="0"/>
          <dgm:bulletEnabled val="1"/>
        </dgm:presLayoutVars>
      </dgm:prSet>
      <dgm:spPr/>
    </dgm:pt>
    <dgm:pt modelId="{336B3129-ACD3-431D-AC3C-F078A49E3DC6}" type="pres">
      <dgm:prSet presAssocID="{43ABFEE6-43D8-47E3-9CC4-E17ACEB0919B}" presName="childText" presStyleLbl="revTx" presStyleIdx="1" presStyleCnt="2">
        <dgm:presLayoutVars>
          <dgm:bulletEnabled val="1"/>
        </dgm:presLayoutVars>
      </dgm:prSet>
      <dgm:spPr/>
    </dgm:pt>
  </dgm:ptLst>
  <dgm:cxnLst>
    <dgm:cxn modelId="{2AB08A1A-1ED4-456A-85BD-4226B6B47FC9}" srcId="{A3473981-A464-430F-BC50-239E94DF9AE1}" destId="{A54E0E2F-4C8C-4739-88D6-3F131334BC00}" srcOrd="1" destOrd="0" parTransId="{4A04FD7B-13F9-454E-A5F1-6F9DF2521669}" sibTransId="{56995FFB-05BD-4FCD-A08F-0D3E7B9752E4}"/>
    <dgm:cxn modelId="{D5A4FC28-78CC-44EB-8805-E5F781A72C2B}" type="presOf" srcId="{F17753AF-B668-469F-8F83-CAED9E521802}" destId="{B6C5CEEE-6AF9-4E39-A954-B989C171A13A}" srcOrd="0" destOrd="2" presId="urn:microsoft.com/office/officeart/2005/8/layout/vList2"/>
    <dgm:cxn modelId="{81B4852F-0119-41C3-8790-A10290917EAD}" srcId="{A54E0E2F-4C8C-4739-88D6-3F131334BC00}" destId="{34A16EFC-EA14-4B0D-9545-2E22279A481D}" srcOrd="1" destOrd="0" parTransId="{5DD02238-E97D-494E-B678-6E35CDD4F02D}" sibTransId="{DA0A1D07-2B82-4C65-BD1E-672BA05622DD}"/>
    <dgm:cxn modelId="{17929D33-A1DC-4197-9871-8FDD15C75D7F}" type="presOf" srcId="{980363D2-91BB-42AD-A3AA-30EDB63D029B}" destId="{336B3129-ACD3-431D-AC3C-F078A49E3DC6}" srcOrd="0" destOrd="2" presId="urn:microsoft.com/office/officeart/2005/8/layout/vList2"/>
    <dgm:cxn modelId="{417A6F5F-CE03-4FB6-9BA9-E4F9B2948C5F}" type="presOf" srcId="{A4685428-2310-457B-89AD-19401B63DEC0}" destId="{336B3129-ACD3-431D-AC3C-F078A49E3DC6}" srcOrd="0" destOrd="0" presId="urn:microsoft.com/office/officeart/2005/8/layout/vList2"/>
    <dgm:cxn modelId="{C4172F42-263C-4E7F-8A90-6BF77C47C932}" srcId="{A54E0E2F-4C8C-4739-88D6-3F131334BC00}" destId="{F17753AF-B668-469F-8F83-CAED9E521802}" srcOrd="2" destOrd="0" parTransId="{F205ACDF-FD50-49A0-86C5-550342DE1FD8}" sibTransId="{6800BA3A-FF43-4646-B449-21CF78F36890}"/>
    <dgm:cxn modelId="{6E329047-51F9-476D-813C-3C845B34794D}" type="presOf" srcId="{43ABFEE6-43D8-47E3-9CC4-E17ACEB0919B}" destId="{B6F641D4-A8C0-41DF-B785-02C237AA7488}" srcOrd="0" destOrd="0" presId="urn:microsoft.com/office/officeart/2005/8/layout/vList2"/>
    <dgm:cxn modelId="{33CCFC67-EC4D-48D3-8A30-6AB59379B375}" type="presOf" srcId="{BA06347F-EA40-4433-AB92-AEA3508A4BE6}" destId="{2A78AB39-29E6-4388-A5E7-6B06590B027E}" srcOrd="0" destOrd="0" presId="urn:microsoft.com/office/officeart/2005/8/layout/vList2"/>
    <dgm:cxn modelId="{24A4376C-AC64-4E45-91B3-7210F11CB875}" srcId="{A3473981-A464-430F-BC50-239E94DF9AE1}" destId="{BA06347F-EA40-4433-AB92-AEA3508A4BE6}" srcOrd="0" destOrd="0" parTransId="{BF810D12-EACC-4233-A031-74AEDC7C77BA}" sibTransId="{C32DC924-8651-4B48-AB4A-94479466108F}"/>
    <dgm:cxn modelId="{6338887E-B7AD-4896-A835-5A5966C5D9B1}" srcId="{43ABFEE6-43D8-47E3-9CC4-E17ACEB0919B}" destId="{980363D2-91BB-42AD-A3AA-30EDB63D029B}" srcOrd="2" destOrd="0" parTransId="{381206FF-76D7-4E49-8141-F1A0B47D8A53}" sibTransId="{531F8275-D9A2-4284-8C65-810BE51E54BB}"/>
    <dgm:cxn modelId="{5D427A8F-375E-496F-A7D6-C7C126B37182}" srcId="{A54E0E2F-4C8C-4739-88D6-3F131334BC00}" destId="{A8EEB65D-0BF1-483E-88FF-9B0C023DA5C0}" srcOrd="0" destOrd="0" parTransId="{A603A6E3-7861-4DF3-A7A4-4690820CB3C4}" sibTransId="{158886B2-7800-4622-B480-C69E970492D6}"/>
    <dgm:cxn modelId="{A9B18598-D437-4D9E-AB31-010CE21EA441}" srcId="{A3473981-A464-430F-BC50-239E94DF9AE1}" destId="{43ABFEE6-43D8-47E3-9CC4-E17ACEB0919B}" srcOrd="2" destOrd="0" parTransId="{5F3CBC5C-8B64-44F1-9FE9-D3F6B05A243C}" sibTransId="{D15FF50A-8E39-4D5E-AD68-9646F41A336F}"/>
    <dgm:cxn modelId="{E2F82FA8-E888-43ED-A461-EF157641A403}" srcId="{A54E0E2F-4C8C-4739-88D6-3F131334BC00}" destId="{2A4ACEEB-EDD8-490C-80FE-EB2AA35E7A59}" srcOrd="3" destOrd="0" parTransId="{9EA0265F-50DC-4485-895C-8C697FA4267A}" sibTransId="{938A1D1A-639C-404E-852B-CCC29CC1DC4B}"/>
    <dgm:cxn modelId="{460EB2BE-9F01-487C-A39C-317725A46B56}" type="presOf" srcId="{A8EEB65D-0BF1-483E-88FF-9B0C023DA5C0}" destId="{B6C5CEEE-6AF9-4E39-A954-B989C171A13A}" srcOrd="0" destOrd="0" presId="urn:microsoft.com/office/officeart/2005/8/layout/vList2"/>
    <dgm:cxn modelId="{D47FBEC3-8B0C-4325-AEAD-EC598B4590CD}" type="presOf" srcId="{2A4ACEEB-EDD8-490C-80FE-EB2AA35E7A59}" destId="{B6C5CEEE-6AF9-4E39-A954-B989C171A13A}" srcOrd="0" destOrd="3" presId="urn:microsoft.com/office/officeart/2005/8/layout/vList2"/>
    <dgm:cxn modelId="{1FE05FD6-8418-4460-8D82-45F03D7F648E}" type="presOf" srcId="{A54E0E2F-4C8C-4739-88D6-3F131334BC00}" destId="{8235F948-5F46-4B0B-9C47-6C616B561A06}" srcOrd="0" destOrd="0" presId="urn:microsoft.com/office/officeart/2005/8/layout/vList2"/>
    <dgm:cxn modelId="{90E21EE3-57B7-43E9-B438-7C3486587D40}" type="presOf" srcId="{34A16EFC-EA14-4B0D-9545-2E22279A481D}" destId="{B6C5CEEE-6AF9-4E39-A954-B989C171A13A}" srcOrd="0" destOrd="1" presId="urn:microsoft.com/office/officeart/2005/8/layout/vList2"/>
    <dgm:cxn modelId="{57222CF9-544F-4128-A8D9-C39C4AD916C9}" type="presOf" srcId="{4E40B784-FB57-4F9B-BFA8-07843C8EAE85}" destId="{336B3129-ACD3-431D-AC3C-F078A49E3DC6}" srcOrd="0" destOrd="1" presId="urn:microsoft.com/office/officeart/2005/8/layout/vList2"/>
    <dgm:cxn modelId="{3B6A52FD-1A4A-4D64-824A-399B37CC856D}" type="presOf" srcId="{A3473981-A464-430F-BC50-239E94DF9AE1}" destId="{3FFC6AB8-E007-4B3F-86CC-7E56CEE83A65}" srcOrd="0" destOrd="0" presId="urn:microsoft.com/office/officeart/2005/8/layout/vList2"/>
    <dgm:cxn modelId="{98338EFE-E5A5-43E6-BCA3-A21B6AE24D92}" srcId="{43ABFEE6-43D8-47E3-9CC4-E17ACEB0919B}" destId="{A4685428-2310-457B-89AD-19401B63DEC0}" srcOrd="0" destOrd="0" parTransId="{33479FA1-3AA9-45C4-B69A-F0A939AE274C}" sibTransId="{18CF1BB1-2127-46FC-8EB6-1ADFFE1CA750}"/>
    <dgm:cxn modelId="{22E176FF-2232-4F68-80FF-7AAD7DC8D692}" srcId="{43ABFEE6-43D8-47E3-9CC4-E17ACEB0919B}" destId="{4E40B784-FB57-4F9B-BFA8-07843C8EAE85}" srcOrd="1" destOrd="0" parTransId="{944069CF-2163-422B-8542-27534C735DA8}" sibTransId="{0A3F29CF-442A-40DE-853C-3FC7B848FFA4}"/>
    <dgm:cxn modelId="{2D69053B-2B0B-4507-B008-6D18AC3BCA0E}" type="presParOf" srcId="{3FFC6AB8-E007-4B3F-86CC-7E56CEE83A65}" destId="{2A78AB39-29E6-4388-A5E7-6B06590B027E}" srcOrd="0" destOrd="0" presId="urn:microsoft.com/office/officeart/2005/8/layout/vList2"/>
    <dgm:cxn modelId="{2211A020-2088-4D61-A79F-36C2197F11C9}" type="presParOf" srcId="{3FFC6AB8-E007-4B3F-86CC-7E56CEE83A65}" destId="{C8C84504-610E-47F8-81E2-03B94ACF718A}" srcOrd="1" destOrd="0" presId="urn:microsoft.com/office/officeart/2005/8/layout/vList2"/>
    <dgm:cxn modelId="{1B061441-A202-46C3-8098-DCBF98CA2761}" type="presParOf" srcId="{3FFC6AB8-E007-4B3F-86CC-7E56CEE83A65}" destId="{8235F948-5F46-4B0B-9C47-6C616B561A06}" srcOrd="2" destOrd="0" presId="urn:microsoft.com/office/officeart/2005/8/layout/vList2"/>
    <dgm:cxn modelId="{4C54BC53-1D53-4075-9E12-09000FBA4D35}" type="presParOf" srcId="{3FFC6AB8-E007-4B3F-86CC-7E56CEE83A65}" destId="{B6C5CEEE-6AF9-4E39-A954-B989C171A13A}" srcOrd="3" destOrd="0" presId="urn:microsoft.com/office/officeart/2005/8/layout/vList2"/>
    <dgm:cxn modelId="{ED205CD4-D338-407C-A3B5-DEAB8CC7DD17}" type="presParOf" srcId="{3FFC6AB8-E007-4B3F-86CC-7E56CEE83A65}" destId="{B6F641D4-A8C0-41DF-B785-02C237AA7488}" srcOrd="4" destOrd="0" presId="urn:microsoft.com/office/officeart/2005/8/layout/vList2"/>
    <dgm:cxn modelId="{F2C4E56E-5D70-4577-B87D-01F9747E96F6}" type="presParOf" srcId="{3FFC6AB8-E007-4B3F-86CC-7E56CEE83A65}" destId="{336B3129-ACD3-431D-AC3C-F078A49E3DC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BBFCA5-4D51-48D7-AE77-76BF1E96DCA0}"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609CB6C8-0C68-4FBE-A6E2-AAB9455038AE}">
      <dgm:prSet/>
      <dgm:spPr/>
      <dgm:t>
        <a:bodyPr/>
        <a:lstStyle/>
        <a:p>
          <a:r>
            <a:rPr lang="en-US"/>
            <a:t>Mrna: Pfizer and Moderna</a:t>
          </a:r>
        </a:p>
      </dgm:t>
    </dgm:pt>
    <dgm:pt modelId="{488C2896-D263-43BA-8A0F-56E4C235BFD7}" type="parTrans" cxnId="{8EACF591-E576-476F-991D-514C2E781AA7}">
      <dgm:prSet/>
      <dgm:spPr/>
      <dgm:t>
        <a:bodyPr/>
        <a:lstStyle/>
        <a:p>
          <a:endParaRPr lang="en-US"/>
        </a:p>
      </dgm:t>
    </dgm:pt>
    <dgm:pt modelId="{0CFB45BE-A713-48EA-A309-FDBC48AA57E8}" type="sibTrans" cxnId="{8EACF591-E576-476F-991D-514C2E781AA7}">
      <dgm:prSet/>
      <dgm:spPr/>
      <dgm:t>
        <a:bodyPr/>
        <a:lstStyle/>
        <a:p>
          <a:endParaRPr lang="en-US"/>
        </a:p>
      </dgm:t>
    </dgm:pt>
    <dgm:pt modelId="{9590DEFA-B297-4262-AC8D-82C3EC774077}">
      <dgm:prSet/>
      <dgm:spPr/>
      <dgm:t>
        <a:bodyPr/>
        <a:lstStyle/>
        <a:p>
          <a:r>
            <a:rPr lang="en-US"/>
            <a:t>Viral Vector: Johnson &amp; Johnson</a:t>
          </a:r>
        </a:p>
      </dgm:t>
    </dgm:pt>
    <dgm:pt modelId="{78CC953C-BCDE-4F52-8DD2-7CD5AA342342}" type="parTrans" cxnId="{EDE4CDCA-292A-421C-BFB3-9C0FF83C4018}">
      <dgm:prSet/>
      <dgm:spPr/>
      <dgm:t>
        <a:bodyPr/>
        <a:lstStyle/>
        <a:p>
          <a:endParaRPr lang="en-US"/>
        </a:p>
      </dgm:t>
    </dgm:pt>
    <dgm:pt modelId="{551E745C-52C0-4095-AB37-9C84938B5A98}" type="sibTrans" cxnId="{EDE4CDCA-292A-421C-BFB3-9C0FF83C4018}">
      <dgm:prSet/>
      <dgm:spPr/>
      <dgm:t>
        <a:bodyPr/>
        <a:lstStyle/>
        <a:p>
          <a:endParaRPr lang="en-US"/>
        </a:p>
      </dgm:t>
    </dgm:pt>
    <dgm:pt modelId="{F3867F7C-FBAB-4747-8304-59F5558578F9}">
      <dgm:prSet/>
      <dgm:spPr/>
      <dgm:t>
        <a:bodyPr/>
        <a:lstStyle/>
        <a:p>
          <a:r>
            <a:rPr lang="en-US"/>
            <a:t>Adjuvanted: Noravax</a:t>
          </a:r>
        </a:p>
      </dgm:t>
    </dgm:pt>
    <dgm:pt modelId="{9501A452-89A1-4972-9680-2B7E3DDA35DF}" type="parTrans" cxnId="{BF689076-9D49-46A9-823A-498263C5ABC1}">
      <dgm:prSet/>
      <dgm:spPr/>
      <dgm:t>
        <a:bodyPr/>
        <a:lstStyle/>
        <a:p>
          <a:endParaRPr lang="en-US"/>
        </a:p>
      </dgm:t>
    </dgm:pt>
    <dgm:pt modelId="{E0B07B14-B294-4F70-BF37-3629DBD68BB8}" type="sibTrans" cxnId="{BF689076-9D49-46A9-823A-498263C5ABC1}">
      <dgm:prSet/>
      <dgm:spPr/>
      <dgm:t>
        <a:bodyPr/>
        <a:lstStyle/>
        <a:p>
          <a:endParaRPr lang="en-US"/>
        </a:p>
      </dgm:t>
    </dgm:pt>
    <dgm:pt modelId="{2CF50325-C65E-4C9A-81F5-1C395720ADB4}" type="pres">
      <dgm:prSet presAssocID="{A0BBFCA5-4D51-48D7-AE77-76BF1E96DCA0}" presName="linear" presStyleCnt="0">
        <dgm:presLayoutVars>
          <dgm:dir/>
          <dgm:animLvl val="lvl"/>
          <dgm:resizeHandles val="exact"/>
        </dgm:presLayoutVars>
      </dgm:prSet>
      <dgm:spPr/>
    </dgm:pt>
    <dgm:pt modelId="{430B2644-D072-4B2A-A24D-48EA7D81307F}" type="pres">
      <dgm:prSet presAssocID="{609CB6C8-0C68-4FBE-A6E2-AAB9455038AE}" presName="parentLin" presStyleCnt="0"/>
      <dgm:spPr/>
    </dgm:pt>
    <dgm:pt modelId="{DDB56649-0D3E-4D66-BE0E-B6209C6DDC96}" type="pres">
      <dgm:prSet presAssocID="{609CB6C8-0C68-4FBE-A6E2-AAB9455038AE}" presName="parentLeftMargin" presStyleLbl="node1" presStyleIdx="0" presStyleCnt="3"/>
      <dgm:spPr/>
    </dgm:pt>
    <dgm:pt modelId="{96B7C585-15B6-4D61-A0C5-EFE1EC1AAD9E}" type="pres">
      <dgm:prSet presAssocID="{609CB6C8-0C68-4FBE-A6E2-AAB9455038AE}" presName="parentText" presStyleLbl="node1" presStyleIdx="0" presStyleCnt="3">
        <dgm:presLayoutVars>
          <dgm:chMax val="0"/>
          <dgm:bulletEnabled val="1"/>
        </dgm:presLayoutVars>
      </dgm:prSet>
      <dgm:spPr/>
    </dgm:pt>
    <dgm:pt modelId="{38514972-B26B-4E1F-AB8A-DF7C9281F705}" type="pres">
      <dgm:prSet presAssocID="{609CB6C8-0C68-4FBE-A6E2-AAB9455038AE}" presName="negativeSpace" presStyleCnt="0"/>
      <dgm:spPr/>
    </dgm:pt>
    <dgm:pt modelId="{12D6BF59-C688-40DA-AD8E-B03A4E00B4FF}" type="pres">
      <dgm:prSet presAssocID="{609CB6C8-0C68-4FBE-A6E2-AAB9455038AE}" presName="childText" presStyleLbl="conFgAcc1" presStyleIdx="0" presStyleCnt="3">
        <dgm:presLayoutVars>
          <dgm:bulletEnabled val="1"/>
        </dgm:presLayoutVars>
      </dgm:prSet>
      <dgm:spPr/>
    </dgm:pt>
    <dgm:pt modelId="{AA38F1B9-2F72-4785-8E5A-99BC44943C21}" type="pres">
      <dgm:prSet presAssocID="{0CFB45BE-A713-48EA-A309-FDBC48AA57E8}" presName="spaceBetweenRectangles" presStyleCnt="0"/>
      <dgm:spPr/>
    </dgm:pt>
    <dgm:pt modelId="{F72C8027-52A3-42A7-A0FB-560EB49ABFB6}" type="pres">
      <dgm:prSet presAssocID="{9590DEFA-B297-4262-AC8D-82C3EC774077}" presName="parentLin" presStyleCnt="0"/>
      <dgm:spPr/>
    </dgm:pt>
    <dgm:pt modelId="{D32CF0C8-AA2D-4543-BF8C-FF1C81A3DA76}" type="pres">
      <dgm:prSet presAssocID="{9590DEFA-B297-4262-AC8D-82C3EC774077}" presName="parentLeftMargin" presStyleLbl="node1" presStyleIdx="0" presStyleCnt="3"/>
      <dgm:spPr/>
    </dgm:pt>
    <dgm:pt modelId="{7ACA0F9F-73AC-4FF8-ADF3-25E304BB6064}" type="pres">
      <dgm:prSet presAssocID="{9590DEFA-B297-4262-AC8D-82C3EC774077}" presName="parentText" presStyleLbl="node1" presStyleIdx="1" presStyleCnt="3">
        <dgm:presLayoutVars>
          <dgm:chMax val="0"/>
          <dgm:bulletEnabled val="1"/>
        </dgm:presLayoutVars>
      </dgm:prSet>
      <dgm:spPr/>
    </dgm:pt>
    <dgm:pt modelId="{6DDE6C4D-8B27-4A78-BC10-2A09EB1B1605}" type="pres">
      <dgm:prSet presAssocID="{9590DEFA-B297-4262-AC8D-82C3EC774077}" presName="negativeSpace" presStyleCnt="0"/>
      <dgm:spPr/>
    </dgm:pt>
    <dgm:pt modelId="{87B1D3AC-A764-42F8-8C8F-55DB3CAF3936}" type="pres">
      <dgm:prSet presAssocID="{9590DEFA-B297-4262-AC8D-82C3EC774077}" presName="childText" presStyleLbl="conFgAcc1" presStyleIdx="1" presStyleCnt="3">
        <dgm:presLayoutVars>
          <dgm:bulletEnabled val="1"/>
        </dgm:presLayoutVars>
      </dgm:prSet>
      <dgm:spPr/>
    </dgm:pt>
    <dgm:pt modelId="{0AA401E6-3BC1-4CCD-823B-6E725EC47606}" type="pres">
      <dgm:prSet presAssocID="{551E745C-52C0-4095-AB37-9C84938B5A98}" presName="spaceBetweenRectangles" presStyleCnt="0"/>
      <dgm:spPr/>
    </dgm:pt>
    <dgm:pt modelId="{C4E5FEB1-585D-4C6A-946C-46B9F9979741}" type="pres">
      <dgm:prSet presAssocID="{F3867F7C-FBAB-4747-8304-59F5558578F9}" presName="parentLin" presStyleCnt="0"/>
      <dgm:spPr/>
    </dgm:pt>
    <dgm:pt modelId="{C2F3C417-EB98-4DD1-9D0D-B1DAB1C04BE6}" type="pres">
      <dgm:prSet presAssocID="{F3867F7C-FBAB-4747-8304-59F5558578F9}" presName="parentLeftMargin" presStyleLbl="node1" presStyleIdx="1" presStyleCnt="3"/>
      <dgm:spPr/>
    </dgm:pt>
    <dgm:pt modelId="{B4DB7BA8-69E3-41E1-BE31-E669598EEFBF}" type="pres">
      <dgm:prSet presAssocID="{F3867F7C-FBAB-4747-8304-59F5558578F9}" presName="parentText" presStyleLbl="node1" presStyleIdx="2" presStyleCnt="3">
        <dgm:presLayoutVars>
          <dgm:chMax val="0"/>
          <dgm:bulletEnabled val="1"/>
        </dgm:presLayoutVars>
      </dgm:prSet>
      <dgm:spPr/>
    </dgm:pt>
    <dgm:pt modelId="{63C1C2F8-A605-49A4-8714-A268FC89AEB1}" type="pres">
      <dgm:prSet presAssocID="{F3867F7C-FBAB-4747-8304-59F5558578F9}" presName="negativeSpace" presStyleCnt="0"/>
      <dgm:spPr/>
    </dgm:pt>
    <dgm:pt modelId="{92ADD377-130B-406F-8800-5F0852B8F77F}" type="pres">
      <dgm:prSet presAssocID="{F3867F7C-FBAB-4747-8304-59F5558578F9}" presName="childText" presStyleLbl="conFgAcc1" presStyleIdx="2" presStyleCnt="3">
        <dgm:presLayoutVars>
          <dgm:bulletEnabled val="1"/>
        </dgm:presLayoutVars>
      </dgm:prSet>
      <dgm:spPr/>
    </dgm:pt>
  </dgm:ptLst>
  <dgm:cxnLst>
    <dgm:cxn modelId="{54FA570D-5A7C-417D-A1E9-00A08B054F37}" type="presOf" srcId="{A0BBFCA5-4D51-48D7-AE77-76BF1E96DCA0}" destId="{2CF50325-C65E-4C9A-81F5-1C395720ADB4}" srcOrd="0" destOrd="0" presId="urn:microsoft.com/office/officeart/2005/8/layout/list1"/>
    <dgm:cxn modelId="{3EBDB420-8C18-4DDF-890D-8AA979061D25}" type="presOf" srcId="{F3867F7C-FBAB-4747-8304-59F5558578F9}" destId="{B4DB7BA8-69E3-41E1-BE31-E669598EEFBF}" srcOrd="1" destOrd="0" presId="urn:microsoft.com/office/officeart/2005/8/layout/list1"/>
    <dgm:cxn modelId="{5DA29F39-348F-452F-9D1E-737E8710A24B}" type="presOf" srcId="{609CB6C8-0C68-4FBE-A6E2-AAB9455038AE}" destId="{96B7C585-15B6-4D61-A0C5-EFE1EC1AAD9E}" srcOrd="1" destOrd="0" presId="urn:microsoft.com/office/officeart/2005/8/layout/list1"/>
    <dgm:cxn modelId="{5624C65B-F54E-46E6-B4A4-2386374302CB}" type="presOf" srcId="{F3867F7C-FBAB-4747-8304-59F5558578F9}" destId="{C2F3C417-EB98-4DD1-9D0D-B1DAB1C04BE6}" srcOrd="0" destOrd="0" presId="urn:microsoft.com/office/officeart/2005/8/layout/list1"/>
    <dgm:cxn modelId="{93F8376A-4430-4D7E-9ABC-E3E49335659D}" type="presOf" srcId="{9590DEFA-B297-4262-AC8D-82C3EC774077}" destId="{D32CF0C8-AA2D-4543-BF8C-FF1C81A3DA76}" srcOrd="0" destOrd="0" presId="urn:microsoft.com/office/officeart/2005/8/layout/list1"/>
    <dgm:cxn modelId="{BF689076-9D49-46A9-823A-498263C5ABC1}" srcId="{A0BBFCA5-4D51-48D7-AE77-76BF1E96DCA0}" destId="{F3867F7C-FBAB-4747-8304-59F5558578F9}" srcOrd="2" destOrd="0" parTransId="{9501A452-89A1-4972-9680-2B7E3DDA35DF}" sibTransId="{E0B07B14-B294-4F70-BF37-3629DBD68BB8}"/>
    <dgm:cxn modelId="{8EACF591-E576-476F-991D-514C2E781AA7}" srcId="{A0BBFCA5-4D51-48D7-AE77-76BF1E96DCA0}" destId="{609CB6C8-0C68-4FBE-A6E2-AAB9455038AE}" srcOrd="0" destOrd="0" parTransId="{488C2896-D263-43BA-8A0F-56E4C235BFD7}" sibTransId="{0CFB45BE-A713-48EA-A309-FDBC48AA57E8}"/>
    <dgm:cxn modelId="{A736D0B6-9280-4C31-A33D-EC3897ACC59F}" type="presOf" srcId="{609CB6C8-0C68-4FBE-A6E2-AAB9455038AE}" destId="{DDB56649-0D3E-4D66-BE0E-B6209C6DDC96}" srcOrd="0" destOrd="0" presId="urn:microsoft.com/office/officeart/2005/8/layout/list1"/>
    <dgm:cxn modelId="{D8E942BE-B4FD-4AF4-9D55-2443C9628E4F}" type="presOf" srcId="{9590DEFA-B297-4262-AC8D-82C3EC774077}" destId="{7ACA0F9F-73AC-4FF8-ADF3-25E304BB6064}" srcOrd="1" destOrd="0" presId="urn:microsoft.com/office/officeart/2005/8/layout/list1"/>
    <dgm:cxn modelId="{EDE4CDCA-292A-421C-BFB3-9C0FF83C4018}" srcId="{A0BBFCA5-4D51-48D7-AE77-76BF1E96DCA0}" destId="{9590DEFA-B297-4262-AC8D-82C3EC774077}" srcOrd="1" destOrd="0" parTransId="{78CC953C-BCDE-4F52-8DD2-7CD5AA342342}" sibTransId="{551E745C-52C0-4095-AB37-9C84938B5A98}"/>
    <dgm:cxn modelId="{9CB74321-0200-4DDF-9A38-FFC86A7DD33F}" type="presParOf" srcId="{2CF50325-C65E-4C9A-81F5-1C395720ADB4}" destId="{430B2644-D072-4B2A-A24D-48EA7D81307F}" srcOrd="0" destOrd="0" presId="urn:microsoft.com/office/officeart/2005/8/layout/list1"/>
    <dgm:cxn modelId="{99F2AD80-C506-4B84-92AB-9B12F7A1E438}" type="presParOf" srcId="{430B2644-D072-4B2A-A24D-48EA7D81307F}" destId="{DDB56649-0D3E-4D66-BE0E-B6209C6DDC96}" srcOrd="0" destOrd="0" presId="urn:microsoft.com/office/officeart/2005/8/layout/list1"/>
    <dgm:cxn modelId="{514DB4E0-7BF8-42B5-9DCA-8D94F8564E5C}" type="presParOf" srcId="{430B2644-D072-4B2A-A24D-48EA7D81307F}" destId="{96B7C585-15B6-4D61-A0C5-EFE1EC1AAD9E}" srcOrd="1" destOrd="0" presId="urn:microsoft.com/office/officeart/2005/8/layout/list1"/>
    <dgm:cxn modelId="{8C15FA98-D1E8-4E4F-9677-C01271E35B9F}" type="presParOf" srcId="{2CF50325-C65E-4C9A-81F5-1C395720ADB4}" destId="{38514972-B26B-4E1F-AB8A-DF7C9281F705}" srcOrd="1" destOrd="0" presId="urn:microsoft.com/office/officeart/2005/8/layout/list1"/>
    <dgm:cxn modelId="{135B74E7-3A6C-4A31-88F4-59F09186D413}" type="presParOf" srcId="{2CF50325-C65E-4C9A-81F5-1C395720ADB4}" destId="{12D6BF59-C688-40DA-AD8E-B03A4E00B4FF}" srcOrd="2" destOrd="0" presId="urn:microsoft.com/office/officeart/2005/8/layout/list1"/>
    <dgm:cxn modelId="{385BBDF9-F2F8-4464-86B2-C89804233360}" type="presParOf" srcId="{2CF50325-C65E-4C9A-81F5-1C395720ADB4}" destId="{AA38F1B9-2F72-4785-8E5A-99BC44943C21}" srcOrd="3" destOrd="0" presId="urn:microsoft.com/office/officeart/2005/8/layout/list1"/>
    <dgm:cxn modelId="{C46B8648-2CA0-4F19-BE61-612478682420}" type="presParOf" srcId="{2CF50325-C65E-4C9A-81F5-1C395720ADB4}" destId="{F72C8027-52A3-42A7-A0FB-560EB49ABFB6}" srcOrd="4" destOrd="0" presId="urn:microsoft.com/office/officeart/2005/8/layout/list1"/>
    <dgm:cxn modelId="{B04E0BF9-7992-409D-B0C5-B1C26E83D1D0}" type="presParOf" srcId="{F72C8027-52A3-42A7-A0FB-560EB49ABFB6}" destId="{D32CF0C8-AA2D-4543-BF8C-FF1C81A3DA76}" srcOrd="0" destOrd="0" presId="urn:microsoft.com/office/officeart/2005/8/layout/list1"/>
    <dgm:cxn modelId="{BDF470D9-6B02-41A4-8370-A69B2FD9B97E}" type="presParOf" srcId="{F72C8027-52A3-42A7-A0FB-560EB49ABFB6}" destId="{7ACA0F9F-73AC-4FF8-ADF3-25E304BB6064}" srcOrd="1" destOrd="0" presId="urn:microsoft.com/office/officeart/2005/8/layout/list1"/>
    <dgm:cxn modelId="{A7D3AEE1-E568-47C8-A34E-225444A06E1F}" type="presParOf" srcId="{2CF50325-C65E-4C9A-81F5-1C395720ADB4}" destId="{6DDE6C4D-8B27-4A78-BC10-2A09EB1B1605}" srcOrd="5" destOrd="0" presId="urn:microsoft.com/office/officeart/2005/8/layout/list1"/>
    <dgm:cxn modelId="{FE700053-B5B5-4DD9-893F-705AC2591E18}" type="presParOf" srcId="{2CF50325-C65E-4C9A-81F5-1C395720ADB4}" destId="{87B1D3AC-A764-42F8-8C8F-55DB3CAF3936}" srcOrd="6" destOrd="0" presId="urn:microsoft.com/office/officeart/2005/8/layout/list1"/>
    <dgm:cxn modelId="{2E367A0E-1B2D-4A6E-BD7D-F0CB0704F332}" type="presParOf" srcId="{2CF50325-C65E-4C9A-81F5-1C395720ADB4}" destId="{0AA401E6-3BC1-4CCD-823B-6E725EC47606}" srcOrd="7" destOrd="0" presId="urn:microsoft.com/office/officeart/2005/8/layout/list1"/>
    <dgm:cxn modelId="{D649B605-F9C1-46D7-B7DF-91F418DDB1ED}" type="presParOf" srcId="{2CF50325-C65E-4C9A-81F5-1C395720ADB4}" destId="{C4E5FEB1-585D-4C6A-946C-46B9F9979741}" srcOrd="8" destOrd="0" presId="urn:microsoft.com/office/officeart/2005/8/layout/list1"/>
    <dgm:cxn modelId="{734E3C20-974C-420B-A764-3B84E874D19E}" type="presParOf" srcId="{C4E5FEB1-585D-4C6A-946C-46B9F9979741}" destId="{C2F3C417-EB98-4DD1-9D0D-B1DAB1C04BE6}" srcOrd="0" destOrd="0" presId="urn:microsoft.com/office/officeart/2005/8/layout/list1"/>
    <dgm:cxn modelId="{1F455D97-775B-4F19-B12A-5BA0404A3849}" type="presParOf" srcId="{C4E5FEB1-585D-4C6A-946C-46B9F9979741}" destId="{B4DB7BA8-69E3-41E1-BE31-E669598EEFBF}" srcOrd="1" destOrd="0" presId="urn:microsoft.com/office/officeart/2005/8/layout/list1"/>
    <dgm:cxn modelId="{99B1DC78-7BA9-4EA2-AD62-3A82327A41C8}" type="presParOf" srcId="{2CF50325-C65E-4C9A-81F5-1C395720ADB4}" destId="{63C1C2F8-A605-49A4-8714-A268FC89AEB1}" srcOrd="9" destOrd="0" presId="urn:microsoft.com/office/officeart/2005/8/layout/list1"/>
    <dgm:cxn modelId="{46C2817C-CBAC-4881-8135-31F97304DE38}" type="presParOf" srcId="{2CF50325-C65E-4C9A-81F5-1C395720ADB4}" destId="{92ADD377-130B-406F-8800-5F0852B8F77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4D88F0-525C-4E3A-86CF-0874EE6C744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F9E2F72-D1BA-4A87-9E63-1EE9F572853A}">
      <dgm:prSet/>
      <dgm:spPr/>
      <dgm:t>
        <a:bodyPr/>
        <a:lstStyle/>
        <a:p>
          <a:r>
            <a:rPr lang="en-US"/>
            <a:t>On June 17, 2022, the U.S. FDA authorized the emergency use of COVID-19 Vaccines from Pfizer BioNTech and Moderna for children starting at age 6 months. </a:t>
          </a:r>
        </a:p>
      </dgm:t>
    </dgm:pt>
    <dgm:pt modelId="{35698ED1-E443-4AE1-AAE0-33AA00B8B9E1}" type="parTrans" cxnId="{CBA47647-0957-4929-93FD-21D9609A5C7F}">
      <dgm:prSet/>
      <dgm:spPr/>
      <dgm:t>
        <a:bodyPr/>
        <a:lstStyle/>
        <a:p>
          <a:endParaRPr lang="en-US"/>
        </a:p>
      </dgm:t>
    </dgm:pt>
    <dgm:pt modelId="{0C1D1610-A590-41F3-B871-659F1F7E7965}" type="sibTrans" cxnId="{CBA47647-0957-4929-93FD-21D9609A5C7F}">
      <dgm:prSet/>
      <dgm:spPr/>
      <dgm:t>
        <a:bodyPr/>
        <a:lstStyle/>
        <a:p>
          <a:endParaRPr lang="en-US"/>
        </a:p>
      </dgm:t>
    </dgm:pt>
    <dgm:pt modelId="{BD22EB41-5C01-4902-B861-C66307BE0BAE}">
      <dgm:prSet/>
      <dgm:spPr/>
      <dgm:t>
        <a:bodyPr/>
        <a:lstStyle/>
        <a:p>
          <a:r>
            <a:rPr lang="en-US"/>
            <a:t>On June 18, 2022, the CDC’s Advisory Committee on Immunization Practices (ACIP) recommended the use of these COVID-19 vaccines for children starting at age 6 months. </a:t>
          </a:r>
          <a:r>
            <a:rPr lang="en-US" b="1"/>
            <a:t>Together, their support authorizes widespread administration of the vaccine.</a:t>
          </a:r>
          <a:endParaRPr lang="en-US"/>
        </a:p>
      </dgm:t>
    </dgm:pt>
    <dgm:pt modelId="{F223A589-C018-43B8-BE62-22031E42A0C3}" type="parTrans" cxnId="{545670A3-1911-4062-8D5E-D47D82800B22}">
      <dgm:prSet/>
      <dgm:spPr/>
      <dgm:t>
        <a:bodyPr/>
        <a:lstStyle/>
        <a:p>
          <a:endParaRPr lang="en-US"/>
        </a:p>
      </dgm:t>
    </dgm:pt>
    <dgm:pt modelId="{BA141B4D-6865-4D51-B302-01822DE9EEC1}" type="sibTrans" cxnId="{545670A3-1911-4062-8D5E-D47D82800B22}">
      <dgm:prSet/>
      <dgm:spPr/>
      <dgm:t>
        <a:bodyPr/>
        <a:lstStyle/>
        <a:p>
          <a:endParaRPr lang="en-US"/>
        </a:p>
      </dgm:t>
    </dgm:pt>
    <dgm:pt modelId="{2474F968-E1CF-4AD4-8E6A-8FE5201B373B}">
      <dgm:prSet/>
      <dgm:spPr/>
      <dgm:t>
        <a:bodyPr/>
        <a:lstStyle/>
        <a:p>
          <a:r>
            <a:rPr lang="en-US" u="sng"/>
            <a:t>The COVID-19 vaccines for young children are safe and effective</a:t>
          </a:r>
          <a:r>
            <a:rPr lang="en-US"/>
            <a:t>. </a:t>
          </a:r>
        </a:p>
      </dgm:t>
    </dgm:pt>
    <dgm:pt modelId="{8D945286-3FB3-4D43-8815-EB4DFEAF4CCF}" type="parTrans" cxnId="{F15E0F52-90D7-49AF-A146-4504A6342509}">
      <dgm:prSet/>
      <dgm:spPr/>
      <dgm:t>
        <a:bodyPr/>
        <a:lstStyle/>
        <a:p>
          <a:endParaRPr lang="en-US"/>
        </a:p>
      </dgm:t>
    </dgm:pt>
    <dgm:pt modelId="{C589F2CF-97B9-44F4-ACD4-2730640B671E}" type="sibTrans" cxnId="{F15E0F52-90D7-49AF-A146-4504A6342509}">
      <dgm:prSet/>
      <dgm:spPr/>
      <dgm:t>
        <a:bodyPr/>
        <a:lstStyle/>
        <a:p>
          <a:endParaRPr lang="en-US"/>
        </a:p>
      </dgm:t>
    </dgm:pt>
    <dgm:pt modelId="{3AF6386F-191B-45AF-86C0-8673B2E56848}" type="pres">
      <dgm:prSet presAssocID="{C04D88F0-525C-4E3A-86CF-0874EE6C744C}" presName="linear" presStyleCnt="0">
        <dgm:presLayoutVars>
          <dgm:animLvl val="lvl"/>
          <dgm:resizeHandles val="exact"/>
        </dgm:presLayoutVars>
      </dgm:prSet>
      <dgm:spPr/>
    </dgm:pt>
    <dgm:pt modelId="{76966006-1928-465A-B88A-31D7DB73B0B4}" type="pres">
      <dgm:prSet presAssocID="{7F9E2F72-D1BA-4A87-9E63-1EE9F572853A}" presName="parentText" presStyleLbl="node1" presStyleIdx="0" presStyleCnt="3">
        <dgm:presLayoutVars>
          <dgm:chMax val="0"/>
          <dgm:bulletEnabled val="1"/>
        </dgm:presLayoutVars>
      </dgm:prSet>
      <dgm:spPr/>
    </dgm:pt>
    <dgm:pt modelId="{1D0BB008-4316-4BD5-B61B-983449E7D66F}" type="pres">
      <dgm:prSet presAssocID="{0C1D1610-A590-41F3-B871-659F1F7E7965}" presName="spacer" presStyleCnt="0"/>
      <dgm:spPr/>
    </dgm:pt>
    <dgm:pt modelId="{99CF79DB-C745-47E5-BD45-1AC9B81E8023}" type="pres">
      <dgm:prSet presAssocID="{BD22EB41-5C01-4902-B861-C66307BE0BAE}" presName="parentText" presStyleLbl="node1" presStyleIdx="1" presStyleCnt="3">
        <dgm:presLayoutVars>
          <dgm:chMax val="0"/>
          <dgm:bulletEnabled val="1"/>
        </dgm:presLayoutVars>
      </dgm:prSet>
      <dgm:spPr/>
    </dgm:pt>
    <dgm:pt modelId="{32100C64-9972-4F76-89F2-22E4F56EE463}" type="pres">
      <dgm:prSet presAssocID="{BA141B4D-6865-4D51-B302-01822DE9EEC1}" presName="spacer" presStyleCnt="0"/>
      <dgm:spPr/>
    </dgm:pt>
    <dgm:pt modelId="{387A066D-BE8D-4E75-8694-1A0038EDDC99}" type="pres">
      <dgm:prSet presAssocID="{2474F968-E1CF-4AD4-8E6A-8FE5201B373B}" presName="parentText" presStyleLbl="node1" presStyleIdx="2" presStyleCnt="3">
        <dgm:presLayoutVars>
          <dgm:chMax val="0"/>
          <dgm:bulletEnabled val="1"/>
        </dgm:presLayoutVars>
      </dgm:prSet>
      <dgm:spPr/>
    </dgm:pt>
  </dgm:ptLst>
  <dgm:cxnLst>
    <dgm:cxn modelId="{134FC824-5E42-40C0-9E2D-4F10EEBE8FB9}" type="presOf" srcId="{2474F968-E1CF-4AD4-8E6A-8FE5201B373B}" destId="{387A066D-BE8D-4E75-8694-1A0038EDDC99}" srcOrd="0" destOrd="0" presId="urn:microsoft.com/office/officeart/2005/8/layout/vList2"/>
    <dgm:cxn modelId="{CBA47647-0957-4929-93FD-21D9609A5C7F}" srcId="{C04D88F0-525C-4E3A-86CF-0874EE6C744C}" destId="{7F9E2F72-D1BA-4A87-9E63-1EE9F572853A}" srcOrd="0" destOrd="0" parTransId="{35698ED1-E443-4AE1-AAE0-33AA00B8B9E1}" sibTransId="{0C1D1610-A590-41F3-B871-659F1F7E7965}"/>
    <dgm:cxn modelId="{F15E0F52-90D7-49AF-A146-4504A6342509}" srcId="{C04D88F0-525C-4E3A-86CF-0874EE6C744C}" destId="{2474F968-E1CF-4AD4-8E6A-8FE5201B373B}" srcOrd="2" destOrd="0" parTransId="{8D945286-3FB3-4D43-8815-EB4DFEAF4CCF}" sibTransId="{C589F2CF-97B9-44F4-ACD4-2730640B671E}"/>
    <dgm:cxn modelId="{545670A3-1911-4062-8D5E-D47D82800B22}" srcId="{C04D88F0-525C-4E3A-86CF-0874EE6C744C}" destId="{BD22EB41-5C01-4902-B861-C66307BE0BAE}" srcOrd="1" destOrd="0" parTransId="{F223A589-C018-43B8-BE62-22031E42A0C3}" sibTransId="{BA141B4D-6865-4D51-B302-01822DE9EEC1}"/>
    <dgm:cxn modelId="{19B5FEB5-5044-4BCD-B63A-44CDD6DC58B5}" type="presOf" srcId="{7F9E2F72-D1BA-4A87-9E63-1EE9F572853A}" destId="{76966006-1928-465A-B88A-31D7DB73B0B4}" srcOrd="0" destOrd="0" presId="urn:microsoft.com/office/officeart/2005/8/layout/vList2"/>
    <dgm:cxn modelId="{30B1F1D3-E0F8-4AC4-9C4E-C2EB8A3A638F}" type="presOf" srcId="{C04D88F0-525C-4E3A-86CF-0874EE6C744C}" destId="{3AF6386F-191B-45AF-86C0-8673B2E56848}" srcOrd="0" destOrd="0" presId="urn:microsoft.com/office/officeart/2005/8/layout/vList2"/>
    <dgm:cxn modelId="{3AE9D3DB-7FEF-4B22-ACDA-FEBB7B5B1195}" type="presOf" srcId="{BD22EB41-5C01-4902-B861-C66307BE0BAE}" destId="{99CF79DB-C745-47E5-BD45-1AC9B81E8023}" srcOrd="0" destOrd="0" presId="urn:microsoft.com/office/officeart/2005/8/layout/vList2"/>
    <dgm:cxn modelId="{40C7935E-5BEE-4D65-9E77-1DFEA2E0EA96}" type="presParOf" srcId="{3AF6386F-191B-45AF-86C0-8673B2E56848}" destId="{76966006-1928-465A-B88A-31D7DB73B0B4}" srcOrd="0" destOrd="0" presId="urn:microsoft.com/office/officeart/2005/8/layout/vList2"/>
    <dgm:cxn modelId="{0D1551F1-6EAC-4D91-A73B-915647E0DDBD}" type="presParOf" srcId="{3AF6386F-191B-45AF-86C0-8673B2E56848}" destId="{1D0BB008-4316-4BD5-B61B-983449E7D66F}" srcOrd="1" destOrd="0" presId="urn:microsoft.com/office/officeart/2005/8/layout/vList2"/>
    <dgm:cxn modelId="{C782B418-21FA-4CE5-BC4E-020E1DD5FA87}" type="presParOf" srcId="{3AF6386F-191B-45AF-86C0-8673B2E56848}" destId="{99CF79DB-C745-47E5-BD45-1AC9B81E8023}" srcOrd="2" destOrd="0" presId="urn:microsoft.com/office/officeart/2005/8/layout/vList2"/>
    <dgm:cxn modelId="{E7B94F84-A963-4B31-A9D0-09CDC4FECCE1}" type="presParOf" srcId="{3AF6386F-191B-45AF-86C0-8673B2E56848}" destId="{32100C64-9972-4F76-89F2-22E4F56EE463}" srcOrd="3" destOrd="0" presId="urn:microsoft.com/office/officeart/2005/8/layout/vList2"/>
    <dgm:cxn modelId="{81286078-073D-45E6-9D0B-B9E4CC890BCF}" type="presParOf" srcId="{3AF6386F-191B-45AF-86C0-8673B2E56848}" destId="{387A066D-BE8D-4E75-8694-1A0038EDDC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731472-2AB0-4606-BD83-E7C4C08FE429}"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7B73CAA9-76F3-4E5A-98D9-50921D7BB9A8}">
      <dgm:prSet/>
      <dgm:spPr/>
      <dgm:t>
        <a:bodyPr/>
        <a:lstStyle/>
        <a:p>
          <a:r>
            <a:rPr lang="en-US" b="0" i="0" baseline="0" dirty="0"/>
            <a:t>Meta-analysis by Wen et al was conducted </a:t>
          </a:r>
          <a:r>
            <a:rPr lang="en-US" dirty="0"/>
            <a:t>upon the use of </a:t>
          </a:r>
          <a:r>
            <a:rPr lang="en-US" b="0" i="0" baseline="0" dirty="0"/>
            <a:t>three new oral antivirals to evaluate the improvement in mortality or hospitalization rates and adverse events among COVID-19 patients.</a:t>
          </a:r>
          <a:endParaRPr lang="en-US" dirty="0"/>
        </a:p>
      </dgm:t>
    </dgm:pt>
    <dgm:pt modelId="{403BE7CF-F796-4194-A2DA-58586B7A554E}" type="parTrans" cxnId="{1A9983F7-8AFF-459D-938B-3240E29E9A59}">
      <dgm:prSet/>
      <dgm:spPr/>
      <dgm:t>
        <a:bodyPr/>
        <a:lstStyle/>
        <a:p>
          <a:endParaRPr lang="en-US"/>
        </a:p>
      </dgm:t>
    </dgm:pt>
    <dgm:pt modelId="{3786B962-BB70-40A7-8800-1F8963A9B9BC}" type="sibTrans" cxnId="{1A9983F7-8AFF-459D-938B-3240E29E9A59}">
      <dgm:prSet/>
      <dgm:spPr/>
      <dgm:t>
        <a:bodyPr/>
        <a:lstStyle/>
        <a:p>
          <a:endParaRPr lang="en-US"/>
        </a:p>
      </dgm:t>
    </dgm:pt>
    <dgm:pt modelId="{790A5669-6FBF-4898-9737-DF7741BDCA11}">
      <dgm:prSet/>
      <dgm:spPr/>
      <dgm:t>
        <a:bodyPr/>
        <a:lstStyle/>
        <a:p>
          <a:r>
            <a:rPr lang="en-US"/>
            <a:t>Results showed the novel oral antivirals were effective in reducing mortality and hospitalization rates with COVID-19 by approximately 67%</a:t>
          </a:r>
          <a:r>
            <a:rPr lang="en-US" b="0" i="0" baseline="0"/>
            <a:t>.</a:t>
          </a:r>
          <a:endParaRPr lang="en-US"/>
        </a:p>
      </dgm:t>
    </dgm:pt>
    <dgm:pt modelId="{7CA08886-C42B-427A-9067-647B09D1C71E}" type="parTrans" cxnId="{DD2A9EEE-6AAE-4235-BB30-CCBB64CBC634}">
      <dgm:prSet/>
      <dgm:spPr/>
      <dgm:t>
        <a:bodyPr/>
        <a:lstStyle/>
        <a:p>
          <a:endParaRPr lang="en-US"/>
        </a:p>
      </dgm:t>
    </dgm:pt>
    <dgm:pt modelId="{B07C882A-EB4F-4FE8-99A1-FE042FC02D38}" type="sibTrans" cxnId="{DD2A9EEE-6AAE-4235-BB30-CCBB64CBC634}">
      <dgm:prSet/>
      <dgm:spPr/>
      <dgm:t>
        <a:bodyPr/>
        <a:lstStyle/>
        <a:p>
          <a:endParaRPr lang="en-US"/>
        </a:p>
      </dgm:t>
    </dgm:pt>
    <dgm:pt modelId="{93D50909-9A05-4640-83D1-06E994C5C82D}">
      <dgm:prSet/>
      <dgm:spPr/>
      <dgm:t>
        <a:bodyPr/>
        <a:lstStyle/>
        <a:p>
          <a:r>
            <a:rPr lang="en-US" b="0" i="0" baseline="0" dirty="0"/>
            <a:t>Results: </a:t>
          </a:r>
          <a:r>
            <a:rPr lang="en-US" dirty="0"/>
            <a:t>These </a:t>
          </a:r>
          <a:r>
            <a:rPr lang="en-US" b="0" i="0" baseline="0" dirty="0"/>
            <a:t>antiviral drugs have shown good therapeutic effects and did not increase the occurrence of adverse events, thereby demonstrating good overarching safety. However, there is no simple oral antiviral drug for COVID-19 patients.</a:t>
          </a:r>
          <a:endParaRPr lang="en-US" dirty="0"/>
        </a:p>
      </dgm:t>
    </dgm:pt>
    <dgm:pt modelId="{2B473917-303F-4AC8-8C69-16621918E943}" type="parTrans" cxnId="{762811D4-0A24-4FD8-8761-1E988C6395F2}">
      <dgm:prSet/>
      <dgm:spPr/>
      <dgm:t>
        <a:bodyPr/>
        <a:lstStyle/>
        <a:p>
          <a:endParaRPr lang="en-US"/>
        </a:p>
      </dgm:t>
    </dgm:pt>
    <dgm:pt modelId="{1A93258E-9E86-4743-A82D-F9B580A24F13}" type="sibTrans" cxnId="{762811D4-0A24-4FD8-8761-1E988C6395F2}">
      <dgm:prSet/>
      <dgm:spPr/>
      <dgm:t>
        <a:bodyPr/>
        <a:lstStyle/>
        <a:p>
          <a:endParaRPr lang="en-US"/>
        </a:p>
      </dgm:t>
    </dgm:pt>
    <dgm:pt modelId="{71445CB5-6A99-4CF2-82B3-800D151D7750}" type="pres">
      <dgm:prSet presAssocID="{5A731472-2AB0-4606-BD83-E7C4C08FE429}" presName="linear" presStyleCnt="0">
        <dgm:presLayoutVars>
          <dgm:animLvl val="lvl"/>
          <dgm:resizeHandles val="exact"/>
        </dgm:presLayoutVars>
      </dgm:prSet>
      <dgm:spPr/>
    </dgm:pt>
    <dgm:pt modelId="{D52B4BEC-B2CB-4B38-966B-14306E70E8ED}" type="pres">
      <dgm:prSet presAssocID="{7B73CAA9-76F3-4E5A-98D9-50921D7BB9A8}" presName="parentText" presStyleLbl="node1" presStyleIdx="0" presStyleCnt="3">
        <dgm:presLayoutVars>
          <dgm:chMax val="0"/>
          <dgm:bulletEnabled val="1"/>
        </dgm:presLayoutVars>
      </dgm:prSet>
      <dgm:spPr/>
    </dgm:pt>
    <dgm:pt modelId="{1CDC7C12-63B6-414F-8074-403E071989C7}" type="pres">
      <dgm:prSet presAssocID="{3786B962-BB70-40A7-8800-1F8963A9B9BC}" presName="spacer" presStyleCnt="0"/>
      <dgm:spPr/>
    </dgm:pt>
    <dgm:pt modelId="{9926C69D-44A2-44B6-A448-8449F661FCBD}" type="pres">
      <dgm:prSet presAssocID="{790A5669-6FBF-4898-9737-DF7741BDCA11}" presName="parentText" presStyleLbl="node1" presStyleIdx="1" presStyleCnt="3">
        <dgm:presLayoutVars>
          <dgm:chMax val="0"/>
          <dgm:bulletEnabled val="1"/>
        </dgm:presLayoutVars>
      </dgm:prSet>
      <dgm:spPr/>
    </dgm:pt>
    <dgm:pt modelId="{81610813-DCDA-4140-9169-031F468F9431}" type="pres">
      <dgm:prSet presAssocID="{B07C882A-EB4F-4FE8-99A1-FE042FC02D38}" presName="spacer" presStyleCnt="0"/>
      <dgm:spPr/>
    </dgm:pt>
    <dgm:pt modelId="{FF78A637-45AF-4C9F-9991-14C52C467D93}" type="pres">
      <dgm:prSet presAssocID="{93D50909-9A05-4640-83D1-06E994C5C82D}" presName="parentText" presStyleLbl="node1" presStyleIdx="2" presStyleCnt="3">
        <dgm:presLayoutVars>
          <dgm:chMax val="0"/>
          <dgm:bulletEnabled val="1"/>
        </dgm:presLayoutVars>
      </dgm:prSet>
      <dgm:spPr/>
    </dgm:pt>
  </dgm:ptLst>
  <dgm:cxnLst>
    <dgm:cxn modelId="{49AE937C-1475-4D03-B2D3-D9FEA4CD869F}" type="presOf" srcId="{5A731472-2AB0-4606-BD83-E7C4C08FE429}" destId="{71445CB5-6A99-4CF2-82B3-800D151D7750}" srcOrd="0" destOrd="0" presId="urn:microsoft.com/office/officeart/2005/8/layout/vList2"/>
    <dgm:cxn modelId="{160535BE-91BD-47F9-B0DD-9DB436A9B1F4}" type="presOf" srcId="{7B73CAA9-76F3-4E5A-98D9-50921D7BB9A8}" destId="{D52B4BEC-B2CB-4B38-966B-14306E70E8ED}" srcOrd="0" destOrd="0" presId="urn:microsoft.com/office/officeart/2005/8/layout/vList2"/>
    <dgm:cxn modelId="{56F4A7C8-7457-4B41-8565-4F5CBA381D6F}" type="presOf" srcId="{790A5669-6FBF-4898-9737-DF7741BDCA11}" destId="{9926C69D-44A2-44B6-A448-8449F661FCBD}" srcOrd="0" destOrd="0" presId="urn:microsoft.com/office/officeart/2005/8/layout/vList2"/>
    <dgm:cxn modelId="{762811D4-0A24-4FD8-8761-1E988C6395F2}" srcId="{5A731472-2AB0-4606-BD83-E7C4C08FE429}" destId="{93D50909-9A05-4640-83D1-06E994C5C82D}" srcOrd="2" destOrd="0" parTransId="{2B473917-303F-4AC8-8C69-16621918E943}" sibTransId="{1A93258E-9E86-4743-A82D-F9B580A24F13}"/>
    <dgm:cxn modelId="{920BABE5-E614-4365-8879-410210A0D9BA}" type="presOf" srcId="{93D50909-9A05-4640-83D1-06E994C5C82D}" destId="{FF78A637-45AF-4C9F-9991-14C52C467D93}" srcOrd="0" destOrd="0" presId="urn:microsoft.com/office/officeart/2005/8/layout/vList2"/>
    <dgm:cxn modelId="{DD2A9EEE-6AAE-4235-BB30-CCBB64CBC634}" srcId="{5A731472-2AB0-4606-BD83-E7C4C08FE429}" destId="{790A5669-6FBF-4898-9737-DF7741BDCA11}" srcOrd="1" destOrd="0" parTransId="{7CA08886-C42B-427A-9067-647B09D1C71E}" sibTransId="{B07C882A-EB4F-4FE8-99A1-FE042FC02D38}"/>
    <dgm:cxn modelId="{1A9983F7-8AFF-459D-938B-3240E29E9A59}" srcId="{5A731472-2AB0-4606-BD83-E7C4C08FE429}" destId="{7B73CAA9-76F3-4E5A-98D9-50921D7BB9A8}" srcOrd="0" destOrd="0" parTransId="{403BE7CF-F796-4194-A2DA-58586B7A554E}" sibTransId="{3786B962-BB70-40A7-8800-1F8963A9B9BC}"/>
    <dgm:cxn modelId="{D5457BB1-4643-4B83-9B41-805A9E7459EA}" type="presParOf" srcId="{71445CB5-6A99-4CF2-82B3-800D151D7750}" destId="{D52B4BEC-B2CB-4B38-966B-14306E70E8ED}" srcOrd="0" destOrd="0" presId="urn:microsoft.com/office/officeart/2005/8/layout/vList2"/>
    <dgm:cxn modelId="{EF5E7D0F-E3F0-457E-BAD0-8CC006D05711}" type="presParOf" srcId="{71445CB5-6A99-4CF2-82B3-800D151D7750}" destId="{1CDC7C12-63B6-414F-8074-403E071989C7}" srcOrd="1" destOrd="0" presId="urn:microsoft.com/office/officeart/2005/8/layout/vList2"/>
    <dgm:cxn modelId="{16B0A9A4-C6CB-43EA-81A9-594007077BB4}" type="presParOf" srcId="{71445CB5-6A99-4CF2-82B3-800D151D7750}" destId="{9926C69D-44A2-44B6-A448-8449F661FCBD}" srcOrd="2" destOrd="0" presId="urn:microsoft.com/office/officeart/2005/8/layout/vList2"/>
    <dgm:cxn modelId="{4CAC5FFF-960B-46D9-BB18-5B603B3216EA}" type="presParOf" srcId="{71445CB5-6A99-4CF2-82B3-800D151D7750}" destId="{81610813-DCDA-4140-9169-031F468F9431}" srcOrd="3" destOrd="0" presId="urn:microsoft.com/office/officeart/2005/8/layout/vList2"/>
    <dgm:cxn modelId="{22375C33-EAC9-4E40-A4F6-1B81B090C65C}" type="presParOf" srcId="{71445CB5-6A99-4CF2-82B3-800D151D7750}" destId="{FF78A637-45AF-4C9F-9991-14C52C467D9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C0200A-27D8-425F-9B32-033AE4B459D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DE71941-FA62-4742-B0C5-A127EDCE4188}">
      <dgm:prSet/>
      <dgm:spPr/>
      <dgm:t>
        <a:bodyPr/>
        <a:lstStyle/>
        <a:p>
          <a:r>
            <a:rPr lang="en-US" b="0" i="0" dirty="0"/>
            <a:t>History of a </a:t>
          </a:r>
          <a:r>
            <a:rPr lang="en-US" b="1" i="0" dirty="0"/>
            <a:t>severe allergic reaction </a:t>
          </a:r>
          <a:r>
            <a:rPr lang="en-US" b="0" i="0" dirty="0"/>
            <a:t>(e.g., anaphylaxis) after a previous dose or to a component of the COVID-19 vaccine.</a:t>
          </a:r>
          <a:endParaRPr lang="en-US" dirty="0"/>
        </a:p>
      </dgm:t>
    </dgm:pt>
    <dgm:pt modelId="{FBC5635B-E535-45E6-A02B-68B8385C419E}" type="parTrans" cxnId="{BB6D7C8C-475B-453F-8D42-C39D39C2F872}">
      <dgm:prSet/>
      <dgm:spPr/>
      <dgm:t>
        <a:bodyPr/>
        <a:lstStyle/>
        <a:p>
          <a:endParaRPr lang="en-US"/>
        </a:p>
      </dgm:t>
    </dgm:pt>
    <dgm:pt modelId="{6F3A39C2-F23C-4CE9-BCC7-1225FC5D5A79}" type="sibTrans" cxnId="{BB6D7C8C-475B-453F-8D42-C39D39C2F872}">
      <dgm:prSet/>
      <dgm:spPr/>
      <dgm:t>
        <a:bodyPr/>
        <a:lstStyle/>
        <a:p>
          <a:endParaRPr lang="en-US"/>
        </a:p>
      </dgm:t>
    </dgm:pt>
    <dgm:pt modelId="{CB678BC9-DA5B-4287-8F6F-45C9BBD91C3C}">
      <dgm:prSet/>
      <dgm:spPr/>
      <dgm:t>
        <a:bodyPr/>
        <a:lstStyle/>
        <a:p>
          <a:r>
            <a:rPr lang="en-US" b="0" i="0" dirty="0"/>
            <a:t>Known </a:t>
          </a:r>
          <a:r>
            <a:rPr lang="en-US" b="1" i="0" dirty="0"/>
            <a:t>diagnosed allergy </a:t>
          </a:r>
          <a:r>
            <a:rPr lang="en-US" b="0" i="0" dirty="0"/>
            <a:t>to a component of the vaccine.</a:t>
          </a:r>
          <a:endParaRPr lang="en-US" dirty="0"/>
        </a:p>
      </dgm:t>
    </dgm:pt>
    <dgm:pt modelId="{E078D967-E7A9-4C2C-8459-2007CEEA2834}" type="parTrans" cxnId="{0B64F3D8-234F-4191-89A6-F11A8CED7905}">
      <dgm:prSet/>
      <dgm:spPr/>
      <dgm:t>
        <a:bodyPr/>
        <a:lstStyle/>
        <a:p>
          <a:endParaRPr lang="en-US"/>
        </a:p>
      </dgm:t>
    </dgm:pt>
    <dgm:pt modelId="{CF081FCF-CF33-45DB-966C-5242F4D1669D}" type="sibTrans" cxnId="{0B64F3D8-234F-4191-89A6-F11A8CED7905}">
      <dgm:prSet/>
      <dgm:spPr/>
      <dgm:t>
        <a:bodyPr/>
        <a:lstStyle/>
        <a:p>
          <a:endParaRPr lang="en-US"/>
        </a:p>
      </dgm:t>
    </dgm:pt>
    <dgm:pt modelId="{B05938BC-AB2A-4DD3-8981-0F4D1DF72994}">
      <dgm:prSet/>
      <dgm:spPr/>
      <dgm:t>
        <a:bodyPr/>
        <a:lstStyle/>
        <a:p>
          <a:r>
            <a:rPr lang="en-US" b="0" i="0" dirty="0"/>
            <a:t>History of </a:t>
          </a:r>
          <a:r>
            <a:rPr lang="en-US" b="1" i="0" dirty="0"/>
            <a:t>thrombosis with thrombocytopenia syndrome (TTS) </a:t>
          </a:r>
          <a:r>
            <a:rPr lang="en-US" b="0" i="0" dirty="0"/>
            <a:t>following receipt of a previous Janssen COVID-19 Vaccine (or other COVID-19 vaccines not currently authorized in the United States that are based on adenovirus vectors).</a:t>
          </a:r>
          <a:endParaRPr lang="en-US" dirty="0"/>
        </a:p>
      </dgm:t>
    </dgm:pt>
    <dgm:pt modelId="{D367F2F5-ABF7-4036-8440-234DAE002F43}" type="parTrans" cxnId="{3321F45E-A0A6-4BE7-8343-ACF320349BF5}">
      <dgm:prSet/>
      <dgm:spPr/>
      <dgm:t>
        <a:bodyPr/>
        <a:lstStyle/>
        <a:p>
          <a:endParaRPr lang="en-US"/>
        </a:p>
      </dgm:t>
    </dgm:pt>
    <dgm:pt modelId="{642ABCAE-C214-4AA6-9731-4A7EE320DB5A}" type="sibTrans" cxnId="{3321F45E-A0A6-4BE7-8343-ACF320349BF5}">
      <dgm:prSet/>
      <dgm:spPr/>
      <dgm:t>
        <a:bodyPr/>
        <a:lstStyle/>
        <a:p>
          <a:endParaRPr lang="en-US"/>
        </a:p>
      </dgm:t>
    </dgm:pt>
    <dgm:pt modelId="{B5A01A3F-1B0A-4605-9452-B02108127E20}" type="pres">
      <dgm:prSet presAssocID="{18C0200A-27D8-425F-9B32-033AE4B459DD}" presName="linear" presStyleCnt="0">
        <dgm:presLayoutVars>
          <dgm:animLvl val="lvl"/>
          <dgm:resizeHandles val="exact"/>
        </dgm:presLayoutVars>
      </dgm:prSet>
      <dgm:spPr/>
    </dgm:pt>
    <dgm:pt modelId="{F9008212-4539-4090-8973-E1F234053A88}" type="pres">
      <dgm:prSet presAssocID="{DDE71941-FA62-4742-B0C5-A127EDCE4188}" presName="parentText" presStyleLbl="node1" presStyleIdx="0" presStyleCnt="3">
        <dgm:presLayoutVars>
          <dgm:chMax val="0"/>
          <dgm:bulletEnabled val="1"/>
        </dgm:presLayoutVars>
      </dgm:prSet>
      <dgm:spPr/>
    </dgm:pt>
    <dgm:pt modelId="{8A8B60A9-9FD0-4458-B871-FC1960EF6D9D}" type="pres">
      <dgm:prSet presAssocID="{6F3A39C2-F23C-4CE9-BCC7-1225FC5D5A79}" presName="spacer" presStyleCnt="0"/>
      <dgm:spPr/>
    </dgm:pt>
    <dgm:pt modelId="{15A8B96B-78A2-49C2-BA76-26A12C512D29}" type="pres">
      <dgm:prSet presAssocID="{CB678BC9-DA5B-4287-8F6F-45C9BBD91C3C}" presName="parentText" presStyleLbl="node1" presStyleIdx="1" presStyleCnt="3">
        <dgm:presLayoutVars>
          <dgm:chMax val="0"/>
          <dgm:bulletEnabled val="1"/>
        </dgm:presLayoutVars>
      </dgm:prSet>
      <dgm:spPr/>
    </dgm:pt>
    <dgm:pt modelId="{0B7197B1-4D6F-4C2C-B8EF-C6584B480DBE}" type="pres">
      <dgm:prSet presAssocID="{CF081FCF-CF33-45DB-966C-5242F4D1669D}" presName="spacer" presStyleCnt="0"/>
      <dgm:spPr/>
    </dgm:pt>
    <dgm:pt modelId="{175276D4-179C-4367-B8AF-97CC9BCA60E7}" type="pres">
      <dgm:prSet presAssocID="{B05938BC-AB2A-4DD3-8981-0F4D1DF72994}" presName="parentText" presStyleLbl="node1" presStyleIdx="2" presStyleCnt="3">
        <dgm:presLayoutVars>
          <dgm:chMax val="0"/>
          <dgm:bulletEnabled val="1"/>
        </dgm:presLayoutVars>
      </dgm:prSet>
      <dgm:spPr/>
    </dgm:pt>
  </dgm:ptLst>
  <dgm:cxnLst>
    <dgm:cxn modelId="{74DA9B1A-EC60-426A-8BCF-378F4C2360A7}" type="presOf" srcId="{B05938BC-AB2A-4DD3-8981-0F4D1DF72994}" destId="{175276D4-179C-4367-B8AF-97CC9BCA60E7}" srcOrd="0" destOrd="0" presId="urn:microsoft.com/office/officeart/2005/8/layout/vList2"/>
    <dgm:cxn modelId="{3321F45E-A0A6-4BE7-8343-ACF320349BF5}" srcId="{18C0200A-27D8-425F-9B32-033AE4B459DD}" destId="{B05938BC-AB2A-4DD3-8981-0F4D1DF72994}" srcOrd="2" destOrd="0" parTransId="{D367F2F5-ABF7-4036-8440-234DAE002F43}" sibTransId="{642ABCAE-C214-4AA6-9731-4A7EE320DB5A}"/>
    <dgm:cxn modelId="{BB6D7C8C-475B-453F-8D42-C39D39C2F872}" srcId="{18C0200A-27D8-425F-9B32-033AE4B459DD}" destId="{DDE71941-FA62-4742-B0C5-A127EDCE4188}" srcOrd="0" destOrd="0" parTransId="{FBC5635B-E535-45E6-A02B-68B8385C419E}" sibTransId="{6F3A39C2-F23C-4CE9-BCC7-1225FC5D5A79}"/>
    <dgm:cxn modelId="{E7813C92-93E8-4212-A1A1-9DBA740B2F41}" type="presOf" srcId="{DDE71941-FA62-4742-B0C5-A127EDCE4188}" destId="{F9008212-4539-4090-8973-E1F234053A88}" srcOrd="0" destOrd="0" presId="urn:microsoft.com/office/officeart/2005/8/layout/vList2"/>
    <dgm:cxn modelId="{D72EC9AB-ACD4-471E-BB4E-17ED4CB17AAC}" type="presOf" srcId="{18C0200A-27D8-425F-9B32-033AE4B459DD}" destId="{B5A01A3F-1B0A-4605-9452-B02108127E20}" srcOrd="0" destOrd="0" presId="urn:microsoft.com/office/officeart/2005/8/layout/vList2"/>
    <dgm:cxn modelId="{0B64F3D8-234F-4191-89A6-F11A8CED7905}" srcId="{18C0200A-27D8-425F-9B32-033AE4B459DD}" destId="{CB678BC9-DA5B-4287-8F6F-45C9BBD91C3C}" srcOrd="1" destOrd="0" parTransId="{E078D967-E7A9-4C2C-8459-2007CEEA2834}" sibTransId="{CF081FCF-CF33-45DB-966C-5242F4D1669D}"/>
    <dgm:cxn modelId="{DCAD72DA-8BEF-4300-B9F7-132EC47C9D3B}" type="presOf" srcId="{CB678BC9-DA5B-4287-8F6F-45C9BBD91C3C}" destId="{15A8B96B-78A2-49C2-BA76-26A12C512D29}" srcOrd="0" destOrd="0" presId="urn:microsoft.com/office/officeart/2005/8/layout/vList2"/>
    <dgm:cxn modelId="{2D179DD8-C574-4731-A061-7E622155AFEB}" type="presParOf" srcId="{B5A01A3F-1B0A-4605-9452-B02108127E20}" destId="{F9008212-4539-4090-8973-E1F234053A88}" srcOrd="0" destOrd="0" presId="urn:microsoft.com/office/officeart/2005/8/layout/vList2"/>
    <dgm:cxn modelId="{43842FA6-6C42-4888-91C4-5DDBA3F8A58E}" type="presParOf" srcId="{B5A01A3F-1B0A-4605-9452-B02108127E20}" destId="{8A8B60A9-9FD0-4458-B871-FC1960EF6D9D}" srcOrd="1" destOrd="0" presId="urn:microsoft.com/office/officeart/2005/8/layout/vList2"/>
    <dgm:cxn modelId="{B095877B-2814-461A-BE5F-13C4C4CC36CD}" type="presParOf" srcId="{B5A01A3F-1B0A-4605-9452-B02108127E20}" destId="{15A8B96B-78A2-49C2-BA76-26A12C512D29}" srcOrd="2" destOrd="0" presId="urn:microsoft.com/office/officeart/2005/8/layout/vList2"/>
    <dgm:cxn modelId="{857AFB0D-8888-4A4B-A150-6A0BF2DD820E}" type="presParOf" srcId="{B5A01A3F-1B0A-4605-9452-B02108127E20}" destId="{0B7197B1-4D6F-4C2C-B8EF-C6584B480DBE}" srcOrd="3" destOrd="0" presId="urn:microsoft.com/office/officeart/2005/8/layout/vList2"/>
    <dgm:cxn modelId="{BC9EA0F4-FF89-46D9-A14F-E3F7AAF73A03}" type="presParOf" srcId="{B5A01A3F-1B0A-4605-9452-B02108127E20}" destId="{175276D4-179C-4367-B8AF-97CC9BCA60E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117120-9283-47CC-A07A-C48DD5B408E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25D74CE-4A67-4CEF-89F8-283069685B5B}">
      <dgm:prSet/>
      <dgm:spPr/>
      <dgm:t>
        <a:bodyPr/>
        <a:lstStyle/>
        <a:p>
          <a:r>
            <a:rPr lang="en-US"/>
            <a:t>Anaphylaxis (5: 1 million)</a:t>
          </a:r>
        </a:p>
      </dgm:t>
    </dgm:pt>
    <dgm:pt modelId="{141734EC-6997-428B-B465-3962EF834644}" type="parTrans" cxnId="{6F862696-632E-4D56-BA18-B2BD9D02057A}">
      <dgm:prSet/>
      <dgm:spPr/>
      <dgm:t>
        <a:bodyPr/>
        <a:lstStyle/>
        <a:p>
          <a:endParaRPr lang="en-US"/>
        </a:p>
      </dgm:t>
    </dgm:pt>
    <dgm:pt modelId="{25A30459-A31D-4EDC-A405-326101F829AF}" type="sibTrans" cxnId="{6F862696-632E-4D56-BA18-B2BD9D02057A}">
      <dgm:prSet/>
      <dgm:spPr/>
      <dgm:t>
        <a:bodyPr/>
        <a:lstStyle/>
        <a:p>
          <a:endParaRPr lang="en-US"/>
        </a:p>
      </dgm:t>
    </dgm:pt>
    <dgm:pt modelId="{21D8C240-E3F9-4241-8DDD-057BD5BAD06E}">
      <dgm:prSet/>
      <dgm:spPr/>
      <dgm:t>
        <a:bodyPr/>
        <a:lstStyle/>
        <a:p>
          <a:r>
            <a:rPr lang="en-US"/>
            <a:t>Thrombosis with Thrombocytopenia (4: 1 million)</a:t>
          </a:r>
        </a:p>
      </dgm:t>
    </dgm:pt>
    <dgm:pt modelId="{69B2DBBF-1619-4E06-A775-7DAABC74C323}" type="parTrans" cxnId="{729227B4-75D2-41B2-B913-8D96B2F592BA}">
      <dgm:prSet/>
      <dgm:spPr/>
      <dgm:t>
        <a:bodyPr/>
        <a:lstStyle/>
        <a:p>
          <a:endParaRPr lang="en-US"/>
        </a:p>
      </dgm:t>
    </dgm:pt>
    <dgm:pt modelId="{80E03B03-888D-40C3-9D2A-26CD93B3435A}" type="sibTrans" cxnId="{729227B4-75D2-41B2-B913-8D96B2F592BA}">
      <dgm:prSet/>
      <dgm:spPr/>
      <dgm:t>
        <a:bodyPr/>
        <a:lstStyle/>
        <a:p>
          <a:endParaRPr lang="en-US"/>
        </a:p>
      </dgm:t>
    </dgm:pt>
    <dgm:pt modelId="{8B0DA6F1-3533-43E0-9CAA-8DAB49BFB2B7}">
      <dgm:prSet/>
      <dgm:spPr/>
      <dgm:t>
        <a:bodyPr/>
        <a:lstStyle/>
        <a:p>
          <a:r>
            <a:rPr lang="en-US" b="0" i="0"/>
            <a:t>Guillain-Barré (J&amp;J/Janssen COVID-19 Vaccine)</a:t>
          </a:r>
          <a:endParaRPr lang="en-US"/>
        </a:p>
      </dgm:t>
    </dgm:pt>
    <dgm:pt modelId="{ACB908D6-B981-4501-8C9E-C6965680B9EA}" type="parTrans" cxnId="{D348F191-067A-4281-8654-949C4B20D86E}">
      <dgm:prSet/>
      <dgm:spPr/>
      <dgm:t>
        <a:bodyPr/>
        <a:lstStyle/>
        <a:p>
          <a:endParaRPr lang="en-US"/>
        </a:p>
      </dgm:t>
    </dgm:pt>
    <dgm:pt modelId="{EBBB820D-6658-445B-845E-C4C97FF75D7D}" type="sibTrans" cxnId="{D348F191-067A-4281-8654-949C4B20D86E}">
      <dgm:prSet/>
      <dgm:spPr/>
      <dgm:t>
        <a:bodyPr/>
        <a:lstStyle/>
        <a:p>
          <a:endParaRPr lang="en-US"/>
        </a:p>
      </dgm:t>
    </dgm:pt>
    <dgm:pt modelId="{3316E262-FA7E-4497-A518-EF9C90509917}">
      <dgm:prSet/>
      <dgm:spPr/>
      <dgm:t>
        <a:bodyPr/>
        <a:lstStyle/>
        <a:p>
          <a:r>
            <a:rPr lang="en-US"/>
            <a:t>Myocarditis and Pericarditis</a:t>
          </a:r>
        </a:p>
      </dgm:t>
    </dgm:pt>
    <dgm:pt modelId="{7371CB9E-8ED2-488A-8843-E0113AFF90FE}" type="parTrans" cxnId="{4C3C700A-64D2-48DF-99E3-00BF667304D6}">
      <dgm:prSet/>
      <dgm:spPr/>
      <dgm:t>
        <a:bodyPr/>
        <a:lstStyle/>
        <a:p>
          <a:endParaRPr lang="en-US"/>
        </a:p>
      </dgm:t>
    </dgm:pt>
    <dgm:pt modelId="{9222340D-036B-4498-BC15-13BF2D25C848}" type="sibTrans" cxnId="{4C3C700A-64D2-48DF-99E3-00BF667304D6}">
      <dgm:prSet/>
      <dgm:spPr/>
      <dgm:t>
        <a:bodyPr/>
        <a:lstStyle/>
        <a:p>
          <a:endParaRPr lang="en-US"/>
        </a:p>
      </dgm:t>
    </dgm:pt>
    <dgm:pt modelId="{9A0406FF-273B-4AF4-A4EF-FD69548F3E23}">
      <dgm:prSet/>
      <dgm:spPr/>
      <dgm:t>
        <a:bodyPr/>
        <a:lstStyle/>
        <a:p>
          <a:r>
            <a:rPr lang="en-US" b="0" i="0"/>
            <a:t>Deaths (.0025%)</a:t>
          </a:r>
          <a:endParaRPr lang="en-US"/>
        </a:p>
      </dgm:t>
    </dgm:pt>
    <dgm:pt modelId="{38E6D573-9806-49E6-BD55-7BF40831577B}" type="parTrans" cxnId="{A0F7B45C-7021-41D7-87C6-BEACD062D3FD}">
      <dgm:prSet/>
      <dgm:spPr/>
      <dgm:t>
        <a:bodyPr/>
        <a:lstStyle/>
        <a:p>
          <a:endParaRPr lang="en-US"/>
        </a:p>
      </dgm:t>
    </dgm:pt>
    <dgm:pt modelId="{3E0509FC-068D-48CF-8044-13DC968B609D}" type="sibTrans" cxnId="{A0F7B45C-7021-41D7-87C6-BEACD062D3FD}">
      <dgm:prSet/>
      <dgm:spPr/>
      <dgm:t>
        <a:bodyPr/>
        <a:lstStyle/>
        <a:p>
          <a:endParaRPr lang="en-US"/>
        </a:p>
      </dgm:t>
    </dgm:pt>
    <dgm:pt modelId="{51748F63-CFC7-47C2-89B5-6C5E33B507D4}" type="pres">
      <dgm:prSet presAssocID="{18117120-9283-47CC-A07A-C48DD5B408E7}" presName="linear" presStyleCnt="0">
        <dgm:presLayoutVars>
          <dgm:animLvl val="lvl"/>
          <dgm:resizeHandles val="exact"/>
        </dgm:presLayoutVars>
      </dgm:prSet>
      <dgm:spPr/>
    </dgm:pt>
    <dgm:pt modelId="{747B1333-A781-4B3B-985E-EA586528864E}" type="pres">
      <dgm:prSet presAssocID="{325D74CE-4A67-4CEF-89F8-283069685B5B}" presName="parentText" presStyleLbl="node1" presStyleIdx="0" presStyleCnt="5">
        <dgm:presLayoutVars>
          <dgm:chMax val="0"/>
          <dgm:bulletEnabled val="1"/>
        </dgm:presLayoutVars>
      </dgm:prSet>
      <dgm:spPr/>
    </dgm:pt>
    <dgm:pt modelId="{B78AC64F-E3A2-4C2C-B81C-A45BC96B2DBD}" type="pres">
      <dgm:prSet presAssocID="{25A30459-A31D-4EDC-A405-326101F829AF}" presName="spacer" presStyleCnt="0"/>
      <dgm:spPr/>
    </dgm:pt>
    <dgm:pt modelId="{38E81432-74BB-45D5-84B5-011499EB77DF}" type="pres">
      <dgm:prSet presAssocID="{21D8C240-E3F9-4241-8DDD-057BD5BAD06E}" presName="parentText" presStyleLbl="node1" presStyleIdx="1" presStyleCnt="5">
        <dgm:presLayoutVars>
          <dgm:chMax val="0"/>
          <dgm:bulletEnabled val="1"/>
        </dgm:presLayoutVars>
      </dgm:prSet>
      <dgm:spPr/>
    </dgm:pt>
    <dgm:pt modelId="{C6611ACE-B820-4819-A521-5F0D6FFB43C7}" type="pres">
      <dgm:prSet presAssocID="{80E03B03-888D-40C3-9D2A-26CD93B3435A}" presName="spacer" presStyleCnt="0"/>
      <dgm:spPr/>
    </dgm:pt>
    <dgm:pt modelId="{4DE4BCD2-FE83-47AD-AD43-A1C8FBB444EC}" type="pres">
      <dgm:prSet presAssocID="{8B0DA6F1-3533-43E0-9CAA-8DAB49BFB2B7}" presName="parentText" presStyleLbl="node1" presStyleIdx="2" presStyleCnt="5">
        <dgm:presLayoutVars>
          <dgm:chMax val="0"/>
          <dgm:bulletEnabled val="1"/>
        </dgm:presLayoutVars>
      </dgm:prSet>
      <dgm:spPr/>
    </dgm:pt>
    <dgm:pt modelId="{4843EF3C-CEF7-4DE2-8F5D-2DF0943C80C6}" type="pres">
      <dgm:prSet presAssocID="{EBBB820D-6658-445B-845E-C4C97FF75D7D}" presName="spacer" presStyleCnt="0"/>
      <dgm:spPr/>
    </dgm:pt>
    <dgm:pt modelId="{A324D8AE-A5F1-4F99-9B1E-B65D5F7ED651}" type="pres">
      <dgm:prSet presAssocID="{3316E262-FA7E-4497-A518-EF9C90509917}" presName="parentText" presStyleLbl="node1" presStyleIdx="3" presStyleCnt="5">
        <dgm:presLayoutVars>
          <dgm:chMax val="0"/>
          <dgm:bulletEnabled val="1"/>
        </dgm:presLayoutVars>
      </dgm:prSet>
      <dgm:spPr/>
    </dgm:pt>
    <dgm:pt modelId="{3BAF2CA0-2EA7-4DE3-B968-9C8D5FB6A0E7}" type="pres">
      <dgm:prSet presAssocID="{9222340D-036B-4498-BC15-13BF2D25C848}" presName="spacer" presStyleCnt="0"/>
      <dgm:spPr/>
    </dgm:pt>
    <dgm:pt modelId="{65C7A444-3807-4A9B-A0D6-7EFC3E2E31FC}" type="pres">
      <dgm:prSet presAssocID="{9A0406FF-273B-4AF4-A4EF-FD69548F3E23}" presName="parentText" presStyleLbl="node1" presStyleIdx="4" presStyleCnt="5">
        <dgm:presLayoutVars>
          <dgm:chMax val="0"/>
          <dgm:bulletEnabled val="1"/>
        </dgm:presLayoutVars>
      </dgm:prSet>
      <dgm:spPr/>
    </dgm:pt>
  </dgm:ptLst>
  <dgm:cxnLst>
    <dgm:cxn modelId="{4C3C700A-64D2-48DF-99E3-00BF667304D6}" srcId="{18117120-9283-47CC-A07A-C48DD5B408E7}" destId="{3316E262-FA7E-4497-A518-EF9C90509917}" srcOrd="3" destOrd="0" parTransId="{7371CB9E-8ED2-488A-8843-E0113AFF90FE}" sibTransId="{9222340D-036B-4498-BC15-13BF2D25C848}"/>
    <dgm:cxn modelId="{484D3C38-5F69-46C9-AB81-4B2A33D987C3}" type="presOf" srcId="{9A0406FF-273B-4AF4-A4EF-FD69548F3E23}" destId="{65C7A444-3807-4A9B-A0D6-7EFC3E2E31FC}" srcOrd="0" destOrd="0" presId="urn:microsoft.com/office/officeart/2005/8/layout/vList2"/>
    <dgm:cxn modelId="{547E0B5B-59AE-4155-AF13-2415EDB2BDA1}" type="presOf" srcId="{8B0DA6F1-3533-43E0-9CAA-8DAB49BFB2B7}" destId="{4DE4BCD2-FE83-47AD-AD43-A1C8FBB444EC}" srcOrd="0" destOrd="0" presId="urn:microsoft.com/office/officeart/2005/8/layout/vList2"/>
    <dgm:cxn modelId="{A0F7B45C-7021-41D7-87C6-BEACD062D3FD}" srcId="{18117120-9283-47CC-A07A-C48DD5B408E7}" destId="{9A0406FF-273B-4AF4-A4EF-FD69548F3E23}" srcOrd="4" destOrd="0" parTransId="{38E6D573-9806-49E6-BD55-7BF40831577B}" sibTransId="{3E0509FC-068D-48CF-8044-13DC968B609D}"/>
    <dgm:cxn modelId="{D348F191-067A-4281-8654-949C4B20D86E}" srcId="{18117120-9283-47CC-A07A-C48DD5B408E7}" destId="{8B0DA6F1-3533-43E0-9CAA-8DAB49BFB2B7}" srcOrd="2" destOrd="0" parTransId="{ACB908D6-B981-4501-8C9E-C6965680B9EA}" sibTransId="{EBBB820D-6658-445B-845E-C4C97FF75D7D}"/>
    <dgm:cxn modelId="{6F862696-632E-4D56-BA18-B2BD9D02057A}" srcId="{18117120-9283-47CC-A07A-C48DD5B408E7}" destId="{325D74CE-4A67-4CEF-89F8-283069685B5B}" srcOrd="0" destOrd="0" parTransId="{141734EC-6997-428B-B465-3962EF834644}" sibTransId="{25A30459-A31D-4EDC-A405-326101F829AF}"/>
    <dgm:cxn modelId="{724F0CAD-C9B4-4980-B21A-FDE139CACAF4}" type="presOf" srcId="{21D8C240-E3F9-4241-8DDD-057BD5BAD06E}" destId="{38E81432-74BB-45D5-84B5-011499EB77DF}" srcOrd="0" destOrd="0" presId="urn:microsoft.com/office/officeart/2005/8/layout/vList2"/>
    <dgm:cxn modelId="{B46BD0B1-CB72-4889-887E-147744B6D31F}" type="presOf" srcId="{18117120-9283-47CC-A07A-C48DD5B408E7}" destId="{51748F63-CFC7-47C2-89B5-6C5E33B507D4}" srcOrd="0" destOrd="0" presId="urn:microsoft.com/office/officeart/2005/8/layout/vList2"/>
    <dgm:cxn modelId="{729227B4-75D2-41B2-B913-8D96B2F592BA}" srcId="{18117120-9283-47CC-A07A-C48DD5B408E7}" destId="{21D8C240-E3F9-4241-8DDD-057BD5BAD06E}" srcOrd="1" destOrd="0" parTransId="{69B2DBBF-1619-4E06-A775-7DAABC74C323}" sibTransId="{80E03B03-888D-40C3-9D2A-26CD93B3435A}"/>
    <dgm:cxn modelId="{32F253BD-7D13-45E7-AA86-37478E7107BA}" type="presOf" srcId="{3316E262-FA7E-4497-A518-EF9C90509917}" destId="{A324D8AE-A5F1-4F99-9B1E-B65D5F7ED651}" srcOrd="0" destOrd="0" presId="urn:microsoft.com/office/officeart/2005/8/layout/vList2"/>
    <dgm:cxn modelId="{D944B3D2-2770-40B2-878A-4885FD76A3B2}" type="presOf" srcId="{325D74CE-4A67-4CEF-89F8-283069685B5B}" destId="{747B1333-A781-4B3B-985E-EA586528864E}" srcOrd="0" destOrd="0" presId="urn:microsoft.com/office/officeart/2005/8/layout/vList2"/>
    <dgm:cxn modelId="{D63F68A2-1E05-4BA9-AF1F-8B6354CC90F7}" type="presParOf" srcId="{51748F63-CFC7-47C2-89B5-6C5E33B507D4}" destId="{747B1333-A781-4B3B-985E-EA586528864E}" srcOrd="0" destOrd="0" presId="urn:microsoft.com/office/officeart/2005/8/layout/vList2"/>
    <dgm:cxn modelId="{44CDD88A-860D-4E15-9326-6DF709A042AD}" type="presParOf" srcId="{51748F63-CFC7-47C2-89B5-6C5E33B507D4}" destId="{B78AC64F-E3A2-4C2C-B81C-A45BC96B2DBD}" srcOrd="1" destOrd="0" presId="urn:microsoft.com/office/officeart/2005/8/layout/vList2"/>
    <dgm:cxn modelId="{3F207408-5FC4-4FF8-9A4F-116F9EB780F0}" type="presParOf" srcId="{51748F63-CFC7-47C2-89B5-6C5E33B507D4}" destId="{38E81432-74BB-45D5-84B5-011499EB77DF}" srcOrd="2" destOrd="0" presId="urn:microsoft.com/office/officeart/2005/8/layout/vList2"/>
    <dgm:cxn modelId="{79D31A53-4481-47CC-8C92-21A14665E696}" type="presParOf" srcId="{51748F63-CFC7-47C2-89B5-6C5E33B507D4}" destId="{C6611ACE-B820-4819-A521-5F0D6FFB43C7}" srcOrd="3" destOrd="0" presId="urn:microsoft.com/office/officeart/2005/8/layout/vList2"/>
    <dgm:cxn modelId="{24F3E2BB-1460-4E04-80EE-7DCFA099D7E9}" type="presParOf" srcId="{51748F63-CFC7-47C2-89B5-6C5E33B507D4}" destId="{4DE4BCD2-FE83-47AD-AD43-A1C8FBB444EC}" srcOrd="4" destOrd="0" presId="urn:microsoft.com/office/officeart/2005/8/layout/vList2"/>
    <dgm:cxn modelId="{A46FDFC3-6FDF-456F-B4DB-85695D7CA610}" type="presParOf" srcId="{51748F63-CFC7-47C2-89B5-6C5E33B507D4}" destId="{4843EF3C-CEF7-4DE2-8F5D-2DF0943C80C6}" srcOrd="5" destOrd="0" presId="urn:microsoft.com/office/officeart/2005/8/layout/vList2"/>
    <dgm:cxn modelId="{7F1F7483-41D2-4F9D-A651-CF614BBD987F}" type="presParOf" srcId="{51748F63-CFC7-47C2-89B5-6C5E33B507D4}" destId="{A324D8AE-A5F1-4F99-9B1E-B65D5F7ED651}" srcOrd="6" destOrd="0" presId="urn:microsoft.com/office/officeart/2005/8/layout/vList2"/>
    <dgm:cxn modelId="{8D61C0DA-01E7-41E4-8668-FF48AE1ECB6F}" type="presParOf" srcId="{51748F63-CFC7-47C2-89B5-6C5E33B507D4}" destId="{3BAF2CA0-2EA7-4DE3-B968-9C8D5FB6A0E7}" srcOrd="7" destOrd="0" presId="urn:microsoft.com/office/officeart/2005/8/layout/vList2"/>
    <dgm:cxn modelId="{027E6C3B-8DEF-4DF3-A74A-15C4C551A015}" type="presParOf" srcId="{51748F63-CFC7-47C2-89B5-6C5E33B507D4}" destId="{65C7A444-3807-4A9B-A0D6-7EFC3E2E31F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10009-3811-407C-A0FF-1FABFA7A56D5}">
      <dsp:nvSpPr>
        <dsp:cNvPr id="0" name=""/>
        <dsp:cNvSpPr/>
      </dsp:nvSpPr>
      <dsp:spPr>
        <a:xfrm>
          <a:off x="0" y="48977"/>
          <a:ext cx="6910387" cy="1171407"/>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Vaccination Reports:</a:t>
          </a:r>
        </a:p>
      </dsp:txBody>
      <dsp:txXfrm>
        <a:off x="57183" y="106160"/>
        <a:ext cx="6796021" cy="1057041"/>
      </dsp:txXfrm>
    </dsp:sp>
    <dsp:sp modelId="{987B345C-A5A6-4061-BA5A-CFB0411354F6}">
      <dsp:nvSpPr>
        <dsp:cNvPr id="0" name=""/>
        <dsp:cNvSpPr/>
      </dsp:nvSpPr>
      <dsp:spPr>
        <a:xfrm>
          <a:off x="0" y="1309664"/>
          <a:ext cx="6910387" cy="1171407"/>
        </a:xfrm>
        <a:prstGeom prst="roundRect">
          <a:avLst/>
        </a:prstGeom>
        <a:solidFill>
          <a:schemeClr val="accent5">
            <a:hueOff val="-942505"/>
            <a:satOff val="-26613"/>
            <a:lumOff val="-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Fully Vaccinated: </a:t>
          </a:r>
          <a:r>
            <a:rPr lang="en-US" sz="3100" b="0" i="0" kern="1200" dirty="0"/>
            <a:t>223,035,566</a:t>
          </a:r>
          <a:endParaRPr lang="en-US" sz="3100" kern="1200" dirty="0"/>
        </a:p>
      </dsp:txBody>
      <dsp:txXfrm>
        <a:off x="57183" y="1366847"/>
        <a:ext cx="6796021" cy="1057041"/>
      </dsp:txXfrm>
    </dsp:sp>
    <dsp:sp modelId="{88246E2B-39E3-4063-A767-3DB5E24644BA}">
      <dsp:nvSpPr>
        <dsp:cNvPr id="0" name=""/>
        <dsp:cNvSpPr/>
      </dsp:nvSpPr>
      <dsp:spPr>
        <a:xfrm>
          <a:off x="0" y="2570352"/>
          <a:ext cx="6910387" cy="1171407"/>
        </a:xfrm>
        <a:prstGeom prst="roundRect">
          <a:avLst/>
        </a:prstGeom>
        <a:solidFill>
          <a:schemeClr val="accent5">
            <a:hueOff val="-1885010"/>
            <a:satOff val="-53226"/>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Doses Administered: 604,235,972</a:t>
          </a:r>
        </a:p>
      </dsp:txBody>
      <dsp:txXfrm>
        <a:off x="57183" y="2627535"/>
        <a:ext cx="6796021" cy="1057041"/>
      </dsp:txXfrm>
    </dsp:sp>
    <dsp:sp modelId="{E05593F2-1DC0-4D75-BD4F-682083D867FC}">
      <dsp:nvSpPr>
        <dsp:cNvPr id="0" name=""/>
        <dsp:cNvSpPr/>
      </dsp:nvSpPr>
      <dsp:spPr>
        <a:xfrm>
          <a:off x="0" y="3831040"/>
          <a:ext cx="6910387" cy="1171407"/>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Percentage of Population Fully Vaccinated: 67.70%</a:t>
          </a:r>
        </a:p>
      </dsp:txBody>
      <dsp:txXfrm>
        <a:off x="57183" y="3888223"/>
        <a:ext cx="6796021" cy="10570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C825B-5C4A-46FC-B196-EC5607A9181D}">
      <dsp:nvSpPr>
        <dsp:cNvPr id="0" name=""/>
        <dsp:cNvSpPr/>
      </dsp:nvSpPr>
      <dsp:spPr>
        <a:xfrm>
          <a:off x="0" y="1848"/>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0B44A-ADA3-497F-9102-1BC82389D00E}">
      <dsp:nvSpPr>
        <dsp:cNvPr id="0" name=""/>
        <dsp:cNvSpPr/>
      </dsp:nvSpPr>
      <dsp:spPr>
        <a:xfrm>
          <a:off x="0" y="1848"/>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highlight>
                <a:srgbClr val="FFFF00"/>
              </a:highlight>
            </a:rPr>
            <a:t>INJECTION SITE	SYMPTOMS</a:t>
          </a:r>
          <a:r>
            <a:rPr lang="en-US" sz="1600" kern="1200" dirty="0"/>
            <a:t>		</a:t>
          </a:r>
        </a:p>
      </dsp:txBody>
      <dsp:txXfrm>
        <a:off x="0" y="1848"/>
        <a:ext cx="10058399" cy="343852"/>
      </dsp:txXfrm>
    </dsp:sp>
    <dsp:sp modelId="{FAF0191D-5229-4CD1-A0F6-FDAD8EABED06}">
      <dsp:nvSpPr>
        <dsp:cNvPr id="0" name=""/>
        <dsp:cNvSpPr/>
      </dsp:nvSpPr>
      <dsp:spPr>
        <a:xfrm>
          <a:off x="0" y="345701"/>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4C9F46-90D0-4B7F-8374-142799D8A2D4}">
      <dsp:nvSpPr>
        <dsp:cNvPr id="0" name=""/>
        <dsp:cNvSpPr/>
      </dsp:nvSpPr>
      <dsp:spPr>
        <a:xfrm>
          <a:off x="0" y="345701"/>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Pain				</a:t>
          </a:r>
          <a:endParaRPr lang="en-US" sz="1600" kern="1200"/>
        </a:p>
      </dsp:txBody>
      <dsp:txXfrm>
        <a:off x="0" y="345701"/>
        <a:ext cx="10058399" cy="343852"/>
      </dsp:txXfrm>
    </dsp:sp>
    <dsp:sp modelId="{AFB20B79-8633-4FEE-B313-A9E9B4E7DF04}">
      <dsp:nvSpPr>
        <dsp:cNvPr id="0" name=""/>
        <dsp:cNvSpPr/>
      </dsp:nvSpPr>
      <dsp:spPr>
        <a:xfrm>
          <a:off x="0" y="689554"/>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1273F5-3EAD-4803-ACD9-98EE0661F86A}">
      <dsp:nvSpPr>
        <dsp:cNvPr id="0" name=""/>
        <dsp:cNvSpPr/>
      </dsp:nvSpPr>
      <dsp:spPr>
        <a:xfrm>
          <a:off x="0" y="689554"/>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Redness</a:t>
          </a:r>
          <a:endParaRPr lang="en-US" sz="1600" kern="1200"/>
        </a:p>
      </dsp:txBody>
      <dsp:txXfrm>
        <a:off x="0" y="689554"/>
        <a:ext cx="10058399" cy="343852"/>
      </dsp:txXfrm>
    </dsp:sp>
    <dsp:sp modelId="{B2CACB5A-BD21-422C-99A8-FED7EBD3A4A0}">
      <dsp:nvSpPr>
        <dsp:cNvPr id="0" name=""/>
        <dsp:cNvSpPr/>
      </dsp:nvSpPr>
      <dsp:spPr>
        <a:xfrm>
          <a:off x="0" y="1033407"/>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D963E-FA68-4B6F-AE4D-28BF8AA01BBE}">
      <dsp:nvSpPr>
        <dsp:cNvPr id="0" name=""/>
        <dsp:cNvSpPr/>
      </dsp:nvSpPr>
      <dsp:spPr>
        <a:xfrm>
          <a:off x="0" y="1033407"/>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Swelling</a:t>
          </a:r>
          <a:endParaRPr lang="en-US" sz="1600" kern="1200"/>
        </a:p>
      </dsp:txBody>
      <dsp:txXfrm>
        <a:off x="0" y="1033407"/>
        <a:ext cx="10058399" cy="343852"/>
      </dsp:txXfrm>
    </dsp:sp>
    <dsp:sp modelId="{372DAD97-791D-4D7A-9E9B-A512866C5B1A}">
      <dsp:nvSpPr>
        <dsp:cNvPr id="0" name=""/>
        <dsp:cNvSpPr/>
      </dsp:nvSpPr>
      <dsp:spPr>
        <a:xfrm>
          <a:off x="0" y="1377260"/>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4927C-E597-4998-A2F4-2A14C37482B0}">
      <dsp:nvSpPr>
        <dsp:cNvPr id="0" name=""/>
        <dsp:cNvSpPr/>
      </dsp:nvSpPr>
      <dsp:spPr>
        <a:xfrm>
          <a:off x="0" y="1377260"/>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highlight>
                <a:srgbClr val="FFFF00"/>
              </a:highlight>
            </a:rPr>
            <a:t>BODILY SYMPTOMS</a:t>
          </a:r>
          <a:endParaRPr lang="en-US" sz="1600" kern="1200" dirty="0"/>
        </a:p>
      </dsp:txBody>
      <dsp:txXfrm>
        <a:off x="0" y="1377260"/>
        <a:ext cx="10058399" cy="343852"/>
      </dsp:txXfrm>
    </dsp:sp>
    <dsp:sp modelId="{6E96746C-D764-4E57-BB46-C7001EC96576}">
      <dsp:nvSpPr>
        <dsp:cNvPr id="0" name=""/>
        <dsp:cNvSpPr/>
      </dsp:nvSpPr>
      <dsp:spPr>
        <a:xfrm>
          <a:off x="0" y="1721113"/>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83B1F-03A1-4EE4-A6D4-3872ED69D915}">
      <dsp:nvSpPr>
        <dsp:cNvPr id="0" name=""/>
        <dsp:cNvSpPr/>
      </dsp:nvSpPr>
      <dsp:spPr>
        <a:xfrm>
          <a:off x="0" y="1721113"/>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Tiredness</a:t>
          </a:r>
          <a:endParaRPr lang="en-US" sz="1600" kern="1200"/>
        </a:p>
      </dsp:txBody>
      <dsp:txXfrm>
        <a:off x="0" y="1721113"/>
        <a:ext cx="10058399" cy="343852"/>
      </dsp:txXfrm>
    </dsp:sp>
    <dsp:sp modelId="{2A93FCE1-25EF-49A7-B0B7-9E48C94C18B0}">
      <dsp:nvSpPr>
        <dsp:cNvPr id="0" name=""/>
        <dsp:cNvSpPr/>
      </dsp:nvSpPr>
      <dsp:spPr>
        <a:xfrm>
          <a:off x="0" y="2064966"/>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4793F-2235-479F-B6CF-8930D8F5A11C}">
      <dsp:nvSpPr>
        <dsp:cNvPr id="0" name=""/>
        <dsp:cNvSpPr/>
      </dsp:nvSpPr>
      <dsp:spPr>
        <a:xfrm>
          <a:off x="0" y="2064966"/>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Headache</a:t>
          </a:r>
          <a:endParaRPr lang="en-US" sz="1600" kern="1200"/>
        </a:p>
      </dsp:txBody>
      <dsp:txXfrm>
        <a:off x="0" y="2064966"/>
        <a:ext cx="10058399" cy="343852"/>
      </dsp:txXfrm>
    </dsp:sp>
    <dsp:sp modelId="{62148A59-1BF1-4272-A706-5A3A7DD04C65}">
      <dsp:nvSpPr>
        <dsp:cNvPr id="0" name=""/>
        <dsp:cNvSpPr/>
      </dsp:nvSpPr>
      <dsp:spPr>
        <a:xfrm>
          <a:off x="0" y="2408819"/>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DEFE6-894F-4ED3-BD46-E3400F8D1CBD}">
      <dsp:nvSpPr>
        <dsp:cNvPr id="0" name=""/>
        <dsp:cNvSpPr/>
      </dsp:nvSpPr>
      <dsp:spPr>
        <a:xfrm>
          <a:off x="0" y="2408819"/>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Muscle pain</a:t>
          </a:r>
          <a:endParaRPr lang="en-US" sz="1600" kern="1200"/>
        </a:p>
      </dsp:txBody>
      <dsp:txXfrm>
        <a:off x="0" y="2408819"/>
        <a:ext cx="10058399" cy="343852"/>
      </dsp:txXfrm>
    </dsp:sp>
    <dsp:sp modelId="{A76A90D4-9A66-4848-9CBA-CE15D8035B36}">
      <dsp:nvSpPr>
        <dsp:cNvPr id="0" name=""/>
        <dsp:cNvSpPr/>
      </dsp:nvSpPr>
      <dsp:spPr>
        <a:xfrm>
          <a:off x="0" y="2752672"/>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B1B023-CAA1-4B0E-B0BA-7294CDD95A35}">
      <dsp:nvSpPr>
        <dsp:cNvPr id="0" name=""/>
        <dsp:cNvSpPr/>
      </dsp:nvSpPr>
      <dsp:spPr>
        <a:xfrm>
          <a:off x="0" y="2752672"/>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Chills</a:t>
          </a:r>
          <a:endParaRPr lang="en-US" sz="1600" kern="1200"/>
        </a:p>
      </dsp:txBody>
      <dsp:txXfrm>
        <a:off x="0" y="2752672"/>
        <a:ext cx="10058399" cy="343852"/>
      </dsp:txXfrm>
    </dsp:sp>
    <dsp:sp modelId="{F20A9BD3-57DE-4494-8FFD-F824892F1400}">
      <dsp:nvSpPr>
        <dsp:cNvPr id="0" name=""/>
        <dsp:cNvSpPr/>
      </dsp:nvSpPr>
      <dsp:spPr>
        <a:xfrm>
          <a:off x="0" y="3096525"/>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3A58ED-A2AA-4E09-A213-F3377B22A3A6}">
      <dsp:nvSpPr>
        <dsp:cNvPr id="0" name=""/>
        <dsp:cNvSpPr/>
      </dsp:nvSpPr>
      <dsp:spPr>
        <a:xfrm>
          <a:off x="0" y="3096525"/>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Fever</a:t>
          </a:r>
          <a:endParaRPr lang="en-US" sz="1600" kern="1200"/>
        </a:p>
      </dsp:txBody>
      <dsp:txXfrm>
        <a:off x="0" y="3096525"/>
        <a:ext cx="10058399" cy="343852"/>
      </dsp:txXfrm>
    </dsp:sp>
    <dsp:sp modelId="{3A98BF22-535B-4ECA-8920-566602E2C7A1}">
      <dsp:nvSpPr>
        <dsp:cNvPr id="0" name=""/>
        <dsp:cNvSpPr/>
      </dsp:nvSpPr>
      <dsp:spPr>
        <a:xfrm>
          <a:off x="0" y="3440378"/>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51278-0A40-475E-87E4-86ECA310045F}">
      <dsp:nvSpPr>
        <dsp:cNvPr id="0" name=""/>
        <dsp:cNvSpPr/>
      </dsp:nvSpPr>
      <dsp:spPr>
        <a:xfrm>
          <a:off x="0" y="3440378"/>
          <a:ext cx="10058399" cy="34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Nausea</a:t>
          </a:r>
          <a:endParaRPr lang="en-US" sz="1600" kern="1200"/>
        </a:p>
      </dsp:txBody>
      <dsp:txXfrm>
        <a:off x="0" y="3440378"/>
        <a:ext cx="10058399" cy="3438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01F9E-D735-41DA-8410-B4E4320BB4AD}">
      <dsp:nvSpPr>
        <dsp:cNvPr id="0" name=""/>
        <dsp:cNvSpPr/>
      </dsp:nvSpPr>
      <dsp:spPr>
        <a:xfrm>
          <a:off x="377190" y="3160"/>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Generally, should not be used to diagnose a current infection.</a:t>
          </a:r>
        </a:p>
      </dsp:txBody>
      <dsp:txXfrm>
        <a:off x="377190" y="3160"/>
        <a:ext cx="2907506" cy="1744503"/>
      </dsp:txXfrm>
    </dsp:sp>
    <dsp:sp modelId="{9555404B-8A52-417B-A248-23563C236C24}">
      <dsp:nvSpPr>
        <dsp:cNvPr id="0" name=""/>
        <dsp:cNvSpPr/>
      </dsp:nvSpPr>
      <dsp:spPr>
        <a:xfrm>
          <a:off x="3575446" y="3160"/>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Not currently recommended to assess immunity following vaccination.</a:t>
          </a:r>
        </a:p>
      </dsp:txBody>
      <dsp:txXfrm>
        <a:off x="3575446" y="3160"/>
        <a:ext cx="2907506" cy="1744503"/>
      </dsp:txXfrm>
    </dsp:sp>
    <dsp:sp modelId="{C8372899-7C5C-4670-9FF4-8E22E7CD1000}">
      <dsp:nvSpPr>
        <dsp:cNvPr id="0" name=""/>
        <dsp:cNvSpPr/>
      </dsp:nvSpPr>
      <dsp:spPr>
        <a:xfrm>
          <a:off x="6807169" y="3160"/>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Have varying degrees of accuracy.</a:t>
          </a:r>
        </a:p>
      </dsp:txBody>
      <dsp:txXfrm>
        <a:off x="6807169" y="3160"/>
        <a:ext cx="2907506" cy="1744503"/>
      </dsp:txXfrm>
    </dsp:sp>
    <dsp:sp modelId="{548E0F82-79E2-4B36-89CF-3E2BF5E524E0}">
      <dsp:nvSpPr>
        <dsp:cNvPr id="0" name=""/>
        <dsp:cNvSpPr/>
      </dsp:nvSpPr>
      <dsp:spPr>
        <a:xfrm>
          <a:off x="1976318"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Minimize false-positive results by choosing a test with HIGH SPECIFICITY.</a:t>
          </a:r>
        </a:p>
      </dsp:txBody>
      <dsp:txXfrm>
        <a:off x="1976318" y="2038415"/>
        <a:ext cx="2907506" cy="1744503"/>
      </dsp:txXfrm>
    </dsp:sp>
    <dsp:sp modelId="{0210217D-734D-44A6-BDCF-B1A58CA97BA2}">
      <dsp:nvSpPr>
        <dsp:cNvPr id="0" name=""/>
        <dsp:cNvSpPr/>
      </dsp:nvSpPr>
      <dsp:spPr>
        <a:xfrm>
          <a:off x="5174575"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With a POSITIVE antibody test, one can continue normal activities but should take steps to protect self and others, including vaccination.</a:t>
          </a:r>
        </a:p>
      </dsp:txBody>
      <dsp:txXfrm>
        <a:off x="5174575" y="2038415"/>
        <a:ext cx="2907506" cy="17445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74428-1217-4375-8314-64F1430373C7}">
      <dsp:nvSpPr>
        <dsp:cNvPr id="0" name=""/>
        <dsp:cNvSpPr/>
      </dsp:nvSpPr>
      <dsp:spPr>
        <a:xfrm>
          <a:off x="0" y="4452"/>
          <a:ext cx="6910387" cy="121094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Ask the patient to do</a:t>
          </a:r>
          <a:r>
            <a:rPr lang="en-US" sz="2300" b="0" i="0" kern="1200" dirty="0"/>
            <a:t> their research to support them in being an active participant in their own health.</a:t>
          </a:r>
          <a:endParaRPr lang="en-US" sz="2300" kern="1200" dirty="0"/>
        </a:p>
      </dsp:txBody>
      <dsp:txXfrm>
        <a:off x="59114" y="63566"/>
        <a:ext cx="6792159" cy="1092721"/>
      </dsp:txXfrm>
    </dsp:sp>
    <dsp:sp modelId="{E85B4B40-3B57-4D68-B73E-980B5CB2F7EF}">
      <dsp:nvSpPr>
        <dsp:cNvPr id="0" name=""/>
        <dsp:cNvSpPr/>
      </dsp:nvSpPr>
      <dsp:spPr>
        <a:xfrm>
          <a:off x="0" y="1281642"/>
          <a:ext cx="6910387" cy="1210949"/>
        </a:xfrm>
        <a:prstGeom prst="roundRect">
          <a:avLst/>
        </a:prstGeom>
        <a:solidFill>
          <a:schemeClr val="accent2">
            <a:hueOff val="11784"/>
            <a:satOff val="-11496"/>
            <a:lumOff val="-5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t>Patient questions are important and getting the right answers from reliable sources can add to their peace of mind. </a:t>
          </a:r>
          <a:endParaRPr lang="en-US" sz="2300" kern="1200" dirty="0"/>
        </a:p>
      </dsp:txBody>
      <dsp:txXfrm>
        <a:off x="59114" y="1340756"/>
        <a:ext cx="6792159" cy="1092721"/>
      </dsp:txXfrm>
    </dsp:sp>
    <dsp:sp modelId="{F5C529B0-6D41-4F66-AFD0-706E70B99E6A}">
      <dsp:nvSpPr>
        <dsp:cNvPr id="0" name=""/>
        <dsp:cNvSpPr/>
      </dsp:nvSpPr>
      <dsp:spPr>
        <a:xfrm>
          <a:off x="0" y="2558832"/>
          <a:ext cx="6910387" cy="1210949"/>
        </a:xfrm>
        <a:prstGeom prst="roundRect">
          <a:avLst/>
        </a:prstGeom>
        <a:solidFill>
          <a:schemeClr val="accent2">
            <a:hueOff val="23569"/>
            <a:satOff val="-22991"/>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Having discussion</a:t>
          </a:r>
          <a:r>
            <a:rPr lang="en-US" sz="2300" b="0" i="0" kern="1200" dirty="0"/>
            <a:t> </a:t>
          </a:r>
          <a:r>
            <a:rPr lang="en-US" sz="2300" kern="1200" dirty="0"/>
            <a:t>with their trusted osteopathic physician </a:t>
          </a:r>
          <a:r>
            <a:rPr lang="en-US" sz="2300" b="0" i="0" kern="1200" dirty="0"/>
            <a:t>and people they know who have been vaccinated can provide learning opportunities.</a:t>
          </a:r>
          <a:endParaRPr lang="en-US" sz="2300" kern="1200" dirty="0"/>
        </a:p>
      </dsp:txBody>
      <dsp:txXfrm>
        <a:off x="59114" y="2617946"/>
        <a:ext cx="6792159" cy="1092721"/>
      </dsp:txXfrm>
    </dsp:sp>
    <dsp:sp modelId="{D4A679EC-758F-47E6-9B88-39513A7DF0C6}">
      <dsp:nvSpPr>
        <dsp:cNvPr id="0" name=""/>
        <dsp:cNvSpPr/>
      </dsp:nvSpPr>
      <dsp:spPr>
        <a:xfrm>
          <a:off x="0" y="3836022"/>
          <a:ext cx="6910387" cy="1210949"/>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Becoming educated about the </a:t>
          </a:r>
          <a:r>
            <a:rPr lang="en-US" sz="2300" b="0" i="0" kern="1200" dirty="0"/>
            <a:t> COVID-19 vaccine, patients can make the most informed decision about getting vaccinated.</a:t>
          </a:r>
          <a:endParaRPr lang="en-US" sz="2300" kern="1200" dirty="0"/>
        </a:p>
      </dsp:txBody>
      <dsp:txXfrm>
        <a:off x="59114" y="3895136"/>
        <a:ext cx="6792159" cy="10927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C89CF-A21C-43EA-A5DE-B8FE14195E82}">
      <dsp:nvSpPr>
        <dsp:cNvPr id="0" name=""/>
        <dsp:cNvSpPr/>
      </dsp:nvSpPr>
      <dsp:spPr>
        <a:xfrm>
          <a:off x="0" y="160210"/>
          <a:ext cx="6797675" cy="57037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COMMON MYTHS  around the COVID-19 Vaccine</a:t>
          </a:r>
        </a:p>
      </dsp:txBody>
      <dsp:txXfrm>
        <a:off x="27843" y="188053"/>
        <a:ext cx="6741989" cy="514689"/>
      </dsp:txXfrm>
    </dsp:sp>
    <dsp:sp modelId="{20C7D375-EB57-4A89-ACFD-DA43B9C02428}">
      <dsp:nvSpPr>
        <dsp:cNvPr id="0" name=""/>
        <dsp:cNvSpPr/>
      </dsp:nvSpPr>
      <dsp:spPr>
        <a:xfrm>
          <a:off x="0" y="795630"/>
          <a:ext cx="6797675" cy="570375"/>
        </a:xfrm>
        <a:prstGeom prst="roundRect">
          <a:avLst/>
        </a:prstGeom>
        <a:solidFill>
          <a:schemeClr val="accent5">
            <a:hueOff val="-353439"/>
            <a:satOff val="-9980"/>
            <a:lumOff val="-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a:t>The ingredients in COVID-19 vaccines are dangerous.</a:t>
          </a:r>
          <a:endParaRPr lang="en-US" sz="1500" kern="1200"/>
        </a:p>
      </dsp:txBody>
      <dsp:txXfrm>
        <a:off x="27843" y="823473"/>
        <a:ext cx="6741989" cy="514689"/>
      </dsp:txXfrm>
    </dsp:sp>
    <dsp:sp modelId="{EBF94E75-7346-485D-9629-BF1E27F357E8}">
      <dsp:nvSpPr>
        <dsp:cNvPr id="0" name=""/>
        <dsp:cNvSpPr/>
      </dsp:nvSpPr>
      <dsp:spPr>
        <a:xfrm>
          <a:off x="0" y="1312618"/>
          <a:ext cx="6797675" cy="570375"/>
        </a:xfrm>
        <a:prstGeom prst="roundRect">
          <a:avLst/>
        </a:prstGeom>
        <a:solidFill>
          <a:schemeClr val="accent5">
            <a:hueOff val="-706879"/>
            <a:satOff val="-19960"/>
            <a:lumOff val="-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COVID-19 vaccines cause variants.</a:t>
          </a:r>
          <a:endParaRPr lang="en-US" sz="1500" kern="1200" dirty="0"/>
        </a:p>
      </dsp:txBody>
      <dsp:txXfrm>
        <a:off x="27843" y="1340461"/>
        <a:ext cx="6741989" cy="514689"/>
      </dsp:txXfrm>
    </dsp:sp>
    <dsp:sp modelId="{C84FD524-A945-48CB-948A-90505A06EA45}">
      <dsp:nvSpPr>
        <dsp:cNvPr id="0" name=""/>
        <dsp:cNvSpPr/>
      </dsp:nvSpPr>
      <dsp:spPr>
        <a:xfrm>
          <a:off x="0" y="1926193"/>
          <a:ext cx="6797675" cy="570375"/>
        </a:xfrm>
        <a:prstGeom prst="roundRect">
          <a:avLst/>
        </a:prstGeom>
        <a:solidFill>
          <a:schemeClr val="accent5">
            <a:hueOff val="-1060318"/>
            <a:satOff val="-29940"/>
            <a:lumOff val="-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All events reported to the Vaccine Adverse Event Reporting System (VAERS) are caused by vaccination.</a:t>
          </a:r>
          <a:endParaRPr lang="en-US" sz="1500" kern="1200" dirty="0"/>
        </a:p>
      </dsp:txBody>
      <dsp:txXfrm>
        <a:off x="27843" y="1954036"/>
        <a:ext cx="6741989" cy="514689"/>
      </dsp:txXfrm>
    </dsp:sp>
    <dsp:sp modelId="{D6C84F41-61F7-4C6D-A3FA-A9C0CAE2DBD4}">
      <dsp:nvSpPr>
        <dsp:cNvPr id="0" name=""/>
        <dsp:cNvSpPr/>
      </dsp:nvSpPr>
      <dsp:spPr>
        <a:xfrm>
          <a:off x="0" y="2539768"/>
          <a:ext cx="6797675" cy="570375"/>
        </a:xfrm>
        <a:prstGeom prst="roundRect">
          <a:avLst/>
        </a:prstGeom>
        <a:solidFill>
          <a:schemeClr val="accent5">
            <a:hueOff val="-1413758"/>
            <a:satOff val="-39920"/>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The natural immunity from being sick with COVID-19 is better than the immunity received from COVID-19 vaccination.</a:t>
          </a:r>
          <a:endParaRPr lang="en-US" sz="1500" kern="1200" dirty="0"/>
        </a:p>
      </dsp:txBody>
      <dsp:txXfrm>
        <a:off x="27843" y="2567611"/>
        <a:ext cx="6741989" cy="514689"/>
      </dsp:txXfrm>
    </dsp:sp>
    <dsp:sp modelId="{19DC0168-BC93-4FB3-8CE0-067471122425}">
      <dsp:nvSpPr>
        <dsp:cNvPr id="0" name=""/>
        <dsp:cNvSpPr/>
      </dsp:nvSpPr>
      <dsp:spPr>
        <a:xfrm>
          <a:off x="0" y="3153343"/>
          <a:ext cx="6797675" cy="570375"/>
        </a:xfrm>
        <a:prstGeom prst="roundRect">
          <a:avLst/>
        </a:prstGeom>
        <a:solidFill>
          <a:schemeClr val="accent5">
            <a:hueOff val="-1767197"/>
            <a:satOff val="-49899"/>
            <a:lumOff val="-1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The mRNA vaccine is not considered a vaccine.</a:t>
          </a:r>
          <a:endParaRPr lang="en-US" sz="1500" kern="1200" dirty="0"/>
        </a:p>
      </dsp:txBody>
      <dsp:txXfrm>
        <a:off x="27843" y="3181186"/>
        <a:ext cx="6741989" cy="514689"/>
      </dsp:txXfrm>
    </dsp:sp>
    <dsp:sp modelId="{D20A8562-730B-43DB-83E1-ADFC135865E5}">
      <dsp:nvSpPr>
        <dsp:cNvPr id="0" name=""/>
        <dsp:cNvSpPr/>
      </dsp:nvSpPr>
      <dsp:spPr>
        <a:xfrm>
          <a:off x="0" y="3766918"/>
          <a:ext cx="6797675" cy="570375"/>
        </a:xfrm>
        <a:prstGeom prst="roundRect">
          <a:avLst/>
        </a:prstGeom>
        <a:solidFill>
          <a:schemeClr val="accent5">
            <a:hueOff val="-2120636"/>
            <a:satOff val="-59879"/>
            <a:lumOff val="-1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COVID-19 vaccines contain microchips.</a:t>
          </a:r>
          <a:endParaRPr lang="en-US" sz="1500" b="0" i="0" kern="1200" dirty="0"/>
        </a:p>
      </dsp:txBody>
      <dsp:txXfrm>
        <a:off x="27843" y="3794761"/>
        <a:ext cx="6741989" cy="514689"/>
      </dsp:txXfrm>
    </dsp:sp>
    <dsp:sp modelId="{848C01F7-61B6-48E6-8087-F47E643FD8DB}">
      <dsp:nvSpPr>
        <dsp:cNvPr id="0" name=""/>
        <dsp:cNvSpPr/>
      </dsp:nvSpPr>
      <dsp:spPr>
        <a:xfrm>
          <a:off x="0" y="4380493"/>
          <a:ext cx="6797675" cy="570375"/>
        </a:xfrm>
        <a:prstGeom prst="roundRect">
          <a:avLst/>
        </a:prstGeom>
        <a:solidFill>
          <a:schemeClr val="accent5">
            <a:hueOff val="-2474076"/>
            <a:satOff val="-69859"/>
            <a:lumOff val="-1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Receiving a COVID-19 vaccine can make you magnetic.</a:t>
          </a:r>
          <a:endParaRPr lang="en-US" sz="1500" b="0" i="0" kern="1200" dirty="0"/>
        </a:p>
      </dsp:txBody>
      <dsp:txXfrm>
        <a:off x="27843" y="4408336"/>
        <a:ext cx="6741989" cy="514689"/>
      </dsp:txXfrm>
    </dsp:sp>
    <dsp:sp modelId="{7BBD84EF-39AA-462D-972E-87B8110E1329}">
      <dsp:nvSpPr>
        <dsp:cNvPr id="0" name=""/>
        <dsp:cNvSpPr/>
      </dsp:nvSpPr>
      <dsp:spPr>
        <a:xfrm>
          <a:off x="0" y="4994068"/>
          <a:ext cx="6797675" cy="570375"/>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t>COVID-19 vaccines can alter my DNA.</a:t>
          </a:r>
          <a:endParaRPr lang="en-US" sz="1500" b="0" i="0" kern="1200" dirty="0"/>
        </a:p>
      </dsp:txBody>
      <dsp:txXfrm>
        <a:off x="27843" y="5021911"/>
        <a:ext cx="6741989" cy="5146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D889F-B9B9-4F46-96DC-A474E4D3E664}">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DBF27-8C1C-4329-8E2B-BC3B6AFD7540}">
      <dsp:nvSpPr>
        <dsp:cNvPr id="0" name=""/>
        <dsp:cNvSpPr/>
      </dsp:nvSpPr>
      <dsp:spPr>
        <a:xfrm>
          <a:off x="1004512" y="72810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6B77A1-AFCC-40B9-9D46-9D5A9FB6E0A0}">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Circumspection (</a:t>
          </a:r>
          <a:r>
            <a:rPr lang="en-US" sz="1800" kern="1200" dirty="0"/>
            <a:t>Concerns</a:t>
          </a:r>
          <a:r>
            <a:rPr lang="en-US" sz="1600" kern="1200" dirty="0"/>
            <a:t>/Unknowns)</a:t>
          </a:r>
        </a:p>
      </dsp:txBody>
      <dsp:txXfrm>
        <a:off x="35606" y="2725540"/>
        <a:ext cx="2981250" cy="720000"/>
      </dsp:txXfrm>
    </dsp:sp>
    <dsp:sp modelId="{77F49437-8EA8-42E5-A332-AD6BF3651D73}">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12550D-7645-4C34-B34B-C339B80A2013}">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F2ACF7-4F47-4FD2-88C5-27EF321D22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Confidence (Reduction in confidence in multiple regards)</a:t>
          </a:r>
        </a:p>
      </dsp:txBody>
      <dsp:txXfrm>
        <a:off x="3538574" y="2725540"/>
        <a:ext cx="2981250" cy="720000"/>
      </dsp:txXfrm>
    </dsp:sp>
    <dsp:sp modelId="{0DF3FA54-0421-43BF-8DA6-0F024EC67D0F}">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89BA4-D214-4526-B019-8D4E2678E65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0B43D4-4869-4C32-BDBB-632D1967F150}">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Complacency (Uninspired to take action)</a:t>
          </a:r>
        </a:p>
      </dsp:txBody>
      <dsp:txXfrm>
        <a:off x="7041543" y="2725540"/>
        <a:ext cx="2981250" cy="72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9AAFF-F8D7-4DFB-BCA2-5BDA05AA7AC1}">
      <dsp:nvSpPr>
        <dsp:cNvPr id="0" name=""/>
        <dsp:cNvSpPr/>
      </dsp:nvSpPr>
      <dsp:spPr>
        <a:xfrm>
          <a:off x="0" y="457911"/>
          <a:ext cx="6797675" cy="153387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dirty="0"/>
            <a:t>Individuals perceive risk according to how probable they believe it is that a specific type of event will take place (probability), and how concerned they are with the consequences of such an event (severity). </a:t>
          </a:r>
          <a:endParaRPr lang="en-US" sz="2300" kern="1200" dirty="0"/>
        </a:p>
      </dsp:txBody>
      <dsp:txXfrm>
        <a:off x="74877" y="532788"/>
        <a:ext cx="6647921" cy="1384116"/>
      </dsp:txXfrm>
    </dsp:sp>
    <dsp:sp modelId="{808DFEA7-F4BC-493A-B8FD-ED41B82F61EB}">
      <dsp:nvSpPr>
        <dsp:cNvPr id="0" name=""/>
        <dsp:cNvSpPr/>
      </dsp:nvSpPr>
      <dsp:spPr>
        <a:xfrm>
          <a:off x="0" y="2058021"/>
          <a:ext cx="6797675" cy="1533870"/>
        </a:xfrm>
        <a:prstGeom prst="roundRect">
          <a:avLst/>
        </a:prstGeom>
        <a:solidFill>
          <a:schemeClr val="accent2">
            <a:hueOff val="17677"/>
            <a:satOff val="-17244"/>
            <a:lumOff val="-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dirty="0"/>
            <a:t>Risk can also be a feeling. Feelings about risk have a stronger impact on behavior than knowledge       about risk. </a:t>
          </a:r>
          <a:endParaRPr lang="en-US" sz="2300" kern="1200" dirty="0"/>
        </a:p>
      </dsp:txBody>
      <dsp:txXfrm>
        <a:off x="74877" y="2132898"/>
        <a:ext cx="6647921" cy="1384116"/>
      </dsp:txXfrm>
    </dsp:sp>
    <dsp:sp modelId="{F0BEDBD1-DB12-4E5F-89FF-DEE4BBE518FF}">
      <dsp:nvSpPr>
        <dsp:cNvPr id="0" name=""/>
        <dsp:cNvSpPr/>
      </dsp:nvSpPr>
      <dsp:spPr>
        <a:xfrm>
          <a:off x="0" y="3658131"/>
          <a:ext cx="6797675" cy="1533870"/>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In absence of disease, fear of disease has been replaced by fear of vaccines for some people.</a:t>
          </a:r>
          <a:endParaRPr lang="en-US" sz="2300" kern="1200"/>
        </a:p>
      </dsp:txBody>
      <dsp:txXfrm>
        <a:off x="74877" y="3733008"/>
        <a:ext cx="6647921" cy="13841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9CAF9-F8FB-412B-B38C-E0A61D1026E0}">
      <dsp:nvSpPr>
        <dsp:cNvPr id="0" name=""/>
        <dsp:cNvSpPr/>
      </dsp:nvSpPr>
      <dsp:spPr>
        <a:xfrm>
          <a:off x="0" y="0"/>
          <a:ext cx="3143249" cy="378608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933450">
            <a:lnSpc>
              <a:spcPct val="90000"/>
            </a:lnSpc>
            <a:spcBef>
              <a:spcPct val="0"/>
            </a:spcBef>
            <a:spcAft>
              <a:spcPct val="35000"/>
            </a:spcAft>
            <a:buNone/>
          </a:pPr>
          <a:r>
            <a:rPr lang="en-US" sz="2100" b="1" u="sng" kern="1200" dirty="0"/>
            <a:t>Personal Factors</a:t>
          </a:r>
          <a:r>
            <a:rPr lang="en-US" sz="2100" kern="1200" dirty="0"/>
            <a:t>:</a:t>
          </a:r>
        </a:p>
        <a:p>
          <a:pPr marL="0" lvl="0" indent="0" algn="l" defTabSz="933450">
            <a:lnSpc>
              <a:spcPct val="90000"/>
            </a:lnSpc>
            <a:spcBef>
              <a:spcPct val="0"/>
            </a:spcBef>
            <a:spcAft>
              <a:spcPct val="35000"/>
            </a:spcAft>
            <a:buNone/>
          </a:pPr>
          <a:r>
            <a:rPr lang="en-US" sz="2100" kern="1200" dirty="0"/>
            <a:t>Knowledge</a:t>
          </a:r>
        </a:p>
        <a:p>
          <a:pPr marL="0" lvl="0" indent="0" algn="l" defTabSz="933450">
            <a:lnSpc>
              <a:spcPct val="90000"/>
            </a:lnSpc>
            <a:spcBef>
              <a:spcPct val="0"/>
            </a:spcBef>
            <a:spcAft>
              <a:spcPct val="35000"/>
            </a:spcAft>
            <a:buNone/>
          </a:pPr>
          <a:r>
            <a:rPr lang="en-US" sz="2100" kern="1200" dirty="0"/>
            <a:t>Expectations</a:t>
          </a:r>
        </a:p>
        <a:p>
          <a:pPr marL="0" lvl="0" indent="0" algn="l" defTabSz="933450">
            <a:lnSpc>
              <a:spcPct val="90000"/>
            </a:lnSpc>
            <a:spcBef>
              <a:spcPct val="0"/>
            </a:spcBef>
            <a:spcAft>
              <a:spcPct val="35000"/>
            </a:spcAft>
            <a:buNone/>
          </a:pPr>
          <a:r>
            <a:rPr lang="en-US" sz="2100" kern="1200" dirty="0"/>
            <a:t>Attitudes</a:t>
          </a:r>
        </a:p>
      </dsp:txBody>
      <dsp:txXfrm>
        <a:off x="0" y="1438710"/>
        <a:ext cx="3143249" cy="2271648"/>
      </dsp:txXfrm>
    </dsp:sp>
    <dsp:sp modelId="{414E9981-4526-4166-92F2-BE54A3B1CCA0}">
      <dsp:nvSpPr>
        <dsp:cNvPr id="0" name=""/>
        <dsp:cNvSpPr/>
      </dsp:nvSpPr>
      <dsp:spPr>
        <a:xfrm>
          <a:off x="1003712" y="378607"/>
          <a:ext cx="1135824" cy="1135824"/>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553" tIns="12700" rIns="8855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70050" y="544945"/>
        <a:ext cx="803148" cy="803148"/>
      </dsp:txXfrm>
    </dsp:sp>
    <dsp:sp modelId="{2248C984-F318-4C82-8AFB-71B153C9DFB3}">
      <dsp:nvSpPr>
        <dsp:cNvPr id="0" name=""/>
        <dsp:cNvSpPr/>
      </dsp:nvSpPr>
      <dsp:spPr>
        <a:xfrm>
          <a:off x="0" y="3786008"/>
          <a:ext cx="3143249" cy="7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F4AEA-7D6D-4FBF-838B-0C7677EE62A6}">
      <dsp:nvSpPr>
        <dsp:cNvPr id="0" name=""/>
        <dsp:cNvSpPr/>
      </dsp:nvSpPr>
      <dsp:spPr>
        <a:xfrm>
          <a:off x="3427399" y="0"/>
          <a:ext cx="3143249" cy="3786080"/>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933450">
            <a:lnSpc>
              <a:spcPct val="90000"/>
            </a:lnSpc>
            <a:spcBef>
              <a:spcPct val="0"/>
            </a:spcBef>
            <a:spcAft>
              <a:spcPct val="35000"/>
            </a:spcAft>
            <a:buNone/>
          </a:pPr>
          <a:r>
            <a:rPr lang="en-US" sz="2100" b="1" u="sng" kern="1200" dirty="0"/>
            <a:t>Behavioral Factors</a:t>
          </a:r>
          <a:r>
            <a:rPr lang="en-US" sz="2100" kern="1200" dirty="0"/>
            <a:t>:</a:t>
          </a:r>
        </a:p>
        <a:p>
          <a:pPr marL="0" lvl="0" indent="0" algn="l" defTabSz="933450">
            <a:lnSpc>
              <a:spcPct val="90000"/>
            </a:lnSpc>
            <a:spcBef>
              <a:spcPct val="0"/>
            </a:spcBef>
            <a:spcAft>
              <a:spcPct val="35000"/>
            </a:spcAft>
            <a:buNone/>
          </a:pPr>
          <a:r>
            <a:rPr lang="en-US" sz="2100" kern="1200" dirty="0"/>
            <a:t>Skills</a:t>
          </a:r>
        </a:p>
        <a:p>
          <a:pPr marL="0" lvl="0" indent="0" algn="l" defTabSz="933450">
            <a:lnSpc>
              <a:spcPct val="90000"/>
            </a:lnSpc>
            <a:spcBef>
              <a:spcPct val="0"/>
            </a:spcBef>
            <a:spcAft>
              <a:spcPct val="35000"/>
            </a:spcAft>
            <a:buNone/>
          </a:pPr>
          <a:r>
            <a:rPr lang="en-US" sz="2100" kern="1200" dirty="0"/>
            <a:t>Practice</a:t>
          </a:r>
        </a:p>
        <a:p>
          <a:pPr marL="0" lvl="0" indent="0" algn="l" defTabSz="933450">
            <a:lnSpc>
              <a:spcPct val="90000"/>
            </a:lnSpc>
            <a:spcBef>
              <a:spcPct val="0"/>
            </a:spcBef>
            <a:spcAft>
              <a:spcPct val="35000"/>
            </a:spcAft>
            <a:buNone/>
          </a:pPr>
          <a:r>
            <a:rPr lang="en-US" sz="2100" kern="1200" dirty="0"/>
            <a:t>Self-Efficacy</a:t>
          </a:r>
        </a:p>
      </dsp:txBody>
      <dsp:txXfrm>
        <a:off x="3427399" y="1438710"/>
        <a:ext cx="3143249" cy="2271648"/>
      </dsp:txXfrm>
    </dsp:sp>
    <dsp:sp modelId="{EF12D224-832C-4DCA-9A83-9C2F58D2E13C}">
      <dsp:nvSpPr>
        <dsp:cNvPr id="0" name=""/>
        <dsp:cNvSpPr/>
      </dsp:nvSpPr>
      <dsp:spPr>
        <a:xfrm>
          <a:off x="4461287" y="378607"/>
          <a:ext cx="1135824" cy="1135824"/>
        </a:xfrm>
        <a:prstGeom prst="ellips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553" tIns="12700" rIns="8855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27625" y="544945"/>
        <a:ext cx="803148" cy="803148"/>
      </dsp:txXfrm>
    </dsp:sp>
    <dsp:sp modelId="{6541F38F-B26C-4354-916F-95F26095EF0E}">
      <dsp:nvSpPr>
        <dsp:cNvPr id="0" name=""/>
        <dsp:cNvSpPr/>
      </dsp:nvSpPr>
      <dsp:spPr>
        <a:xfrm>
          <a:off x="3457574" y="3786008"/>
          <a:ext cx="3143249" cy="72"/>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07E718-2518-4022-AEE3-9A7DDC4525A8}">
      <dsp:nvSpPr>
        <dsp:cNvPr id="0" name=""/>
        <dsp:cNvSpPr/>
      </dsp:nvSpPr>
      <dsp:spPr>
        <a:xfrm>
          <a:off x="6915149" y="0"/>
          <a:ext cx="3143249" cy="3786080"/>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933450">
            <a:lnSpc>
              <a:spcPct val="90000"/>
            </a:lnSpc>
            <a:spcBef>
              <a:spcPct val="0"/>
            </a:spcBef>
            <a:spcAft>
              <a:spcPct val="35000"/>
            </a:spcAft>
            <a:buNone/>
          </a:pPr>
          <a:r>
            <a:rPr lang="en-US" sz="2100" b="1" u="sng" kern="1200" dirty="0"/>
            <a:t>Environmental Factors</a:t>
          </a:r>
          <a:r>
            <a:rPr lang="en-US" sz="2100" kern="1200" dirty="0"/>
            <a:t>: </a:t>
          </a:r>
        </a:p>
        <a:p>
          <a:pPr marL="0" lvl="0" indent="0" algn="l" defTabSz="933450">
            <a:lnSpc>
              <a:spcPct val="90000"/>
            </a:lnSpc>
            <a:spcBef>
              <a:spcPct val="0"/>
            </a:spcBef>
            <a:spcAft>
              <a:spcPct val="35000"/>
            </a:spcAft>
            <a:buNone/>
          </a:pPr>
          <a:r>
            <a:rPr lang="en-US" sz="2100" kern="1200" dirty="0"/>
            <a:t>Social Norms</a:t>
          </a:r>
        </a:p>
        <a:p>
          <a:pPr marL="0" lvl="0" indent="0" algn="l" defTabSz="933450">
            <a:lnSpc>
              <a:spcPct val="90000"/>
            </a:lnSpc>
            <a:spcBef>
              <a:spcPct val="0"/>
            </a:spcBef>
            <a:spcAft>
              <a:spcPct val="35000"/>
            </a:spcAft>
            <a:buNone/>
          </a:pPr>
          <a:r>
            <a:rPr lang="en-US" sz="2100" kern="1200" dirty="0"/>
            <a:t>Access</a:t>
          </a:r>
        </a:p>
        <a:p>
          <a:pPr marL="0" lvl="0" indent="0" algn="l" defTabSz="933450">
            <a:lnSpc>
              <a:spcPct val="90000"/>
            </a:lnSpc>
            <a:spcBef>
              <a:spcPct val="0"/>
            </a:spcBef>
            <a:spcAft>
              <a:spcPct val="35000"/>
            </a:spcAft>
            <a:buNone/>
          </a:pPr>
          <a:r>
            <a:rPr lang="en-US" sz="2100" kern="1200" dirty="0"/>
            <a:t>Influence on Others</a:t>
          </a:r>
        </a:p>
      </dsp:txBody>
      <dsp:txXfrm>
        <a:off x="6915149" y="1438710"/>
        <a:ext cx="3143249" cy="2271648"/>
      </dsp:txXfrm>
    </dsp:sp>
    <dsp:sp modelId="{4C327A7B-2004-4C00-A0B3-7CAB1D9B9A8A}">
      <dsp:nvSpPr>
        <dsp:cNvPr id="0" name=""/>
        <dsp:cNvSpPr/>
      </dsp:nvSpPr>
      <dsp:spPr>
        <a:xfrm>
          <a:off x="7918862" y="378607"/>
          <a:ext cx="1135824" cy="1135824"/>
        </a:xfrm>
        <a:prstGeom prst="ellips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553" tIns="12700" rIns="8855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085200" y="544945"/>
        <a:ext cx="803148" cy="803148"/>
      </dsp:txXfrm>
    </dsp:sp>
    <dsp:sp modelId="{44CD181F-B3F7-418D-AF0F-75F53D98BEE7}">
      <dsp:nvSpPr>
        <dsp:cNvPr id="0" name=""/>
        <dsp:cNvSpPr/>
      </dsp:nvSpPr>
      <dsp:spPr>
        <a:xfrm>
          <a:off x="6915149" y="3786008"/>
          <a:ext cx="3143249" cy="7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D7E36-7E1A-46D3-B261-0010BC0DBC36}">
      <dsp:nvSpPr>
        <dsp:cNvPr id="0" name=""/>
        <dsp:cNvSpPr/>
      </dsp:nvSpPr>
      <dsp:spPr>
        <a:xfrm>
          <a:off x="0" y="90939"/>
          <a:ext cx="6582555" cy="160055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Physician needs to set aside their own biases about the patient.</a:t>
          </a:r>
        </a:p>
      </dsp:txBody>
      <dsp:txXfrm>
        <a:off x="78133" y="169072"/>
        <a:ext cx="6426289" cy="1444293"/>
      </dsp:txXfrm>
    </dsp:sp>
    <dsp:sp modelId="{CC9EF1A3-FDD6-42AA-97FE-196A8B924D07}">
      <dsp:nvSpPr>
        <dsp:cNvPr id="0" name=""/>
        <dsp:cNvSpPr/>
      </dsp:nvSpPr>
      <dsp:spPr>
        <a:xfrm>
          <a:off x="0" y="1760619"/>
          <a:ext cx="6582555" cy="1600559"/>
        </a:xfrm>
        <a:prstGeom prst="roundRect">
          <a:avLst/>
        </a:prstGeom>
        <a:solidFill>
          <a:schemeClr val="accent5">
            <a:hueOff val="-1413758"/>
            <a:satOff val="-39920"/>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 physician’s intention can change their perception of the patient-&gt; TRIGGER neuropeptide alteration resulting in neuroplastic changes and epigenetic influences.</a:t>
          </a:r>
        </a:p>
      </dsp:txBody>
      <dsp:txXfrm>
        <a:off x="78133" y="1838752"/>
        <a:ext cx="6426289" cy="1444293"/>
      </dsp:txXfrm>
    </dsp:sp>
    <dsp:sp modelId="{0DF33542-4FBF-4763-B19B-B100834C4440}">
      <dsp:nvSpPr>
        <dsp:cNvPr id="0" name=""/>
        <dsp:cNvSpPr/>
      </dsp:nvSpPr>
      <dsp:spPr>
        <a:xfrm>
          <a:off x="0" y="3430299"/>
          <a:ext cx="6582555" cy="1600559"/>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Where you put your focus is where your energy gets directed. Seeing the BIG picture.</a:t>
          </a:r>
        </a:p>
      </dsp:txBody>
      <dsp:txXfrm>
        <a:off x="78133" y="3508432"/>
        <a:ext cx="6426289" cy="14442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01B1D-C8BE-45E8-A59E-1089D3AEA62D}">
      <dsp:nvSpPr>
        <dsp:cNvPr id="0" name=""/>
        <dsp:cNvSpPr/>
      </dsp:nvSpPr>
      <dsp:spPr>
        <a:xfrm>
          <a:off x="0" y="374352"/>
          <a:ext cx="6910387" cy="67392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1" kern="1200" dirty="0"/>
            <a:t>Partnership</a:t>
          </a:r>
          <a:r>
            <a:rPr lang="en-US" sz="1800" b="0" kern="1200" dirty="0"/>
            <a:t>: </a:t>
          </a:r>
          <a:r>
            <a:rPr lang="en-US" sz="1800" kern="1200" dirty="0"/>
            <a:t>The physician to appreciate how patients see the world, and in turn, the patient will see their genuine care and interest.</a:t>
          </a:r>
        </a:p>
      </dsp:txBody>
      <dsp:txXfrm>
        <a:off x="32898" y="407250"/>
        <a:ext cx="6844591" cy="608124"/>
      </dsp:txXfrm>
    </dsp:sp>
    <dsp:sp modelId="{7FA53998-B93C-4CCC-A514-9F58349D57FC}">
      <dsp:nvSpPr>
        <dsp:cNvPr id="0" name=""/>
        <dsp:cNvSpPr/>
      </dsp:nvSpPr>
      <dsp:spPr>
        <a:xfrm>
          <a:off x="0" y="1067455"/>
          <a:ext cx="6910387" cy="673920"/>
        </a:xfrm>
        <a:prstGeom prst="roundRect">
          <a:avLst/>
        </a:prstGeom>
        <a:solidFill>
          <a:schemeClr val="accent5">
            <a:hueOff val="-565503"/>
            <a:satOff val="-15968"/>
            <a:lumOff val="-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Autonomy Support</a:t>
          </a:r>
          <a:r>
            <a:rPr lang="en-US" sz="1800" kern="1200" dirty="0"/>
            <a:t>: Patient to own their own decision.</a:t>
          </a:r>
        </a:p>
      </dsp:txBody>
      <dsp:txXfrm>
        <a:off x="32898" y="1100353"/>
        <a:ext cx="6844591" cy="608124"/>
      </dsp:txXfrm>
    </dsp:sp>
    <dsp:sp modelId="{47415586-61AA-4FD6-88EA-CF5812D54655}">
      <dsp:nvSpPr>
        <dsp:cNvPr id="0" name=""/>
        <dsp:cNvSpPr/>
      </dsp:nvSpPr>
      <dsp:spPr>
        <a:xfrm>
          <a:off x="0" y="1825872"/>
          <a:ext cx="6910387" cy="673920"/>
        </a:xfrm>
        <a:prstGeom prst="roundRect">
          <a:avLst/>
        </a:prstGeom>
        <a:solidFill>
          <a:schemeClr val="accent5">
            <a:hueOff val="-1131006"/>
            <a:satOff val="-31936"/>
            <a:lumOff val="-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Affirmation: </a:t>
          </a:r>
          <a:r>
            <a:rPr lang="en-US" sz="1800" kern="1200" dirty="0"/>
            <a:t>Physicians are to meet patients where they are without judgment.</a:t>
          </a:r>
        </a:p>
      </dsp:txBody>
      <dsp:txXfrm>
        <a:off x="32898" y="1858770"/>
        <a:ext cx="6844591" cy="608124"/>
      </dsp:txXfrm>
    </dsp:sp>
    <dsp:sp modelId="{23F7DAC5-C008-4B42-B590-8A00C8E98534}">
      <dsp:nvSpPr>
        <dsp:cNvPr id="0" name=""/>
        <dsp:cNvSpPr/>
      </dsp:nvSpPr>
      <dsp:spPr>
        <a:xfrm>
          <a:off x="0" y="2551632"/>
          <a:ext cx="6910387" cy="673920"/>
        </a:xfrm>
        <a:prstGeom prst="roundRect">
          <a:avLst/>
        </a:prstGeom>
        <a:solidFill>
          <a:schemeClr val="accent5">
            <a:hueOff val="-1696509"/>
            <a:satOff val="-47903"/>
            <a:lumOff val="-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Absolute Worth</a:t>
          </a:r>
          <a:r>
            <a:rPr lang="en-US" sz="1800" kern="1200" dirty="0"/>
            <a:t>: Express belief in the patient. See the potential for health in all patients.</a:t>
          </a:r>
        </a:p>
      </dsp:txBody>
      <dsp:txXfrm>
        <a:off x="32898" y="2584530"/>
        <a:ext cx="6844591" cy="608124"/>
      </dsp:txXfrm>
    </dsp:sp>
    <dsp:sp modelId="{50E7CE2D-5AC5-4E07-BC5D-6162F0C8C4BF}">
      <dsp:nvSpPr>
        <dsp:cNvPr id="0" name=""/>
        <dsp:cNvSpPr/>
      </dsp:nvSpPr>
      <dsp:spPr>
        <a:xfrm>
          <a:off x="0" y="3277392"/>
          <a:ext cx="6910387" cy="673920"/>
        </a:xfrm>
        <a:prstGeom prst="roundRect">
          <a:avLst/>
        </a:prstGeom>
        <a:solidFill>
          <a:schemeClr val="accent5">
            <a:hueOff val="-2262012"/>
            <a:satOff val="-63871"/>
            <a:lumOff val="-1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Accurate Empathy: </a:t>
          </a:r>
          <a:r>
            <a:rPr lang="en-US" sz="1800" kern="1200" dirty="0"/>
            <a:t>Understand that all patients have been habituated with different beliefs.</a:t>
          </a:r>
        </a:p>
      </dsp:txBody>
      <dsp:txXfrm>
        <a:off x="32898" y="3310290"/>
        <a:ext cx="6844591" cy="608124"/>
      </dsp:txXfrm>
    </dsp:sp>
    <dsp:sp modelId="{29E934DA-6DDD-4EE0-AED7-D8DF14ACD089}">
      <dsp:nvSpPr>
        <dsp:cNvPr id="0" name=""/>
        <dsp:cNvSpPr/>
      </dsp:nvSpPr>
      <dsp:spPr>
        <a:xfrm>
          <a:off x="0" y="4003152"/>
          <a:ext cx="6910387" cy="673920"/>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Evocation</a:t>
          </a:r>
          <a:r>
            <a:rPr lang="en-US" sz="1800" kern="1200" dirty="0"/>
            <a:t>: Stimulating confidence and importance of potential change.</a:t>
          </a:r>
        </a:p>
      </dsp:txBody>
      <dsp:txXfrm>
        <a:off x="32898" y="4036050"/>
        <a:ext cx="6844591" cy="6081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040B3-B5EB-4A1F-90D3-9F4EB7A1DEE4}">
      <dsp:nvSpPr>
        <dsp:cNvPr id="0" name=""/>
        <dsp:cNvSpPr/>
      </dsp:nvSpPr>
      <dsp:spPr>
        <a:xfrm>
          <a:off x="576520" y="974619"/>
          <a:ext cx="617203" cy="617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E77A85-476C-4C2C-B23D-866A18600B3D}">
      <dsp:nvSpPr>
        <dsp:cNvPr id="0" name=""/>
        <dsp:cNvSpPr/>
      </dsp:nvSpPr>
      <dsp:spPr>
        <a:xfrm>
          <a:off x="3403" y="1670807"/>
          <a:ext cx="1763437" cy="104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Provide Written Testimonials</a:t>
          </a:r>
        </a:p>
      </dsp:txBody>
      <dsp:txXfrm>
        <a:off x="3403" y="1670807"/>
        <a:ext cx="1763437" cy="1041530"/>
      </dsp:txXfrm>
    </dsp:sp>
    <dsp:sp modelId="{AD1EFD76-1E2C-4110-88DC-235FFFA918DC}">
      <dsp:nvSpPr>
        <dsp:cNvPr id="0" name=""/>
        <dsp:cNvSpPr/>
      </dsp:nvSpPr>
      <dsp:spPr>
        <a:xfrm>
          <a:off x="3403" y="2749074"/>
          <a:ext cx="1763437" cy="62386"/>
        </a:xfrm>
        <a:prstGeom prst="rect">
          <a:avLst/>
        </a:prstGeom>
        <a:noFill/>
        <a:ln>
          <a:noFill/>
        </a:ln>
        <a:effectLst/>
      </dsp:spPr>
      <dsp:style>
        <a:lnRef idx="0">
          <a:scrgbClr r="0" g="0" b="0"/>
        </a:lnRef>
        <a:fillRef idx="0">
          <a:scrgbClr r="0" g="0" b="0"/>
        </a:fillRef>
        <a:effectRef idx="0">
          <a:scrgbClr r="0" g="0" b="0"/>
        </a:effectRef>
        <a:fontRef idx="minor"/>
      </dsp:style>
    </dsp:sp>
    <dsp:sp modelId="{972937F0-D7C6-4B37-8E1A-62C6A7A171F2}">
      <dsp:nvSpPr>
        <dsp:cNvPr id="0" name=""/>
        <dsp:cNvSpPr/>
      </dsp:nvSpPr>
      <dsp:spPr>
        <a:xfrm>
          <a:off x="2648559" y="974619"/>
          <a:ext cx="617203" cy="617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BB0195-920B-491A-8714-43FC3E3801E3}">
      <dsp:nvSpPr>
        <dsp:cNvPr id="0" name=""/>
        <dsp:cNvSpPr/>
      </dsp:nvSpPr>
      <dsp:spPr>
        <a:xfrm>
          <a:off x="2075442" y="1670807"/>
          <a:ext cx="1763437" cy="104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Assess Patient Videos</a:t>
          </a:r>
        </a:p>
      </dsp:txBody>
      <dsp:txXfrm>
        <a:off x="2075442" y="1670807"/>
        <a:ext cx="1763437" cy="1041530"/>
      </dsp:txXfrm>
    </dsp:sp>
    <dsp:sp modelId="{068B30A3-98AA-4A76-8E40-D7658424C578}">
      <dsp:nvSpPr>
        <dsp:cNvPr id="0" name=""/>
        <dsp:cNvSpPr/>
      </dsp:nvSpPr>
      <dsp:spPr>
        <a:xfrm>
          <a:off x="2075442" y="2749074"/>
          <a:ext cx="1763437" cy="62386"/>
        </a:xfrm>
        <a:prstGeom prst="rect">
          <a:avLst/>
        </a:prstGeom>
        <a:noFill/>
        <a:ln>
          <a:noFill/>
        </a:ln>
        <a:effectLst/>
      </dsp:spPr>
      <dsp:style>
        <a:lnRef idx="0">
          <a:scrgbClr r="0" g="0" b="0"/>
        </a:lnRef>
        <a:fillRef idx="0">
          <a:scrgbClr r="0" g="0" b="0"/>
        </a:fillRef>
        <a:effectRef idx="0">
          <a:scrgbClr r="0" g="0" b="0"/>
        </a:effectRef>
        <a:fontRef idx="minor"/>
      </dsp:style>
    </dsp:sp>
    <dsp:sp modelId="{377506CC-6132-42A7-93D4-0785217C02B7}">
      <dsp:nvSpPr>
        <dsp:cNvPr id="0" name=""/>
        <dsp:cNvSpPr/>
      </dsp:nvSpPr>
      <dsp:spPr>
        <a:xfrm>
          <a:off x="4720598" y="974619"/>
          <a:ext cx="617203" cy="6172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CDCAB1-5FF8-445F-BA16-764FCA546DDA}">
      <dsp:nvSpPr>
        <dsp:cNvPr id="0" name=""/>
        <dsp:cNvSpPr/>
      </dsp:nvSpPr>
      <dsp:spPr>
        <a:xfrm>
          <a:off x="4147481" y="1670807"/>
          <a:ext cx="1763437" cy="104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Establishing a Salience &amp; Confidence Gauge </a:t>
          </a:r>
        </a:p>
      </dsp:txBody>
      <dsp:txXfrm>
        <a:off x="4147481" y="1670807"/>
        <a:ext cx="1763437" cy="1041530"/>
      </dsp:txXfrm>
    </dsp:sp>
    <dsp:sp modelId="{464B9172-3664-4F54-BBE9-FB28AA0FA041}">
      <dsp:nvSpPr>
        <dsp:cNvPr id="0" name=""/>
        <dsp:cNvSpPr/>
      </dsp:nvSpPr>
      <dsp:spPr>
        <a:xfrm>
          <a:off x="4147481" y="2749074"/>
          <a:ext cx="1763437" cy="62386"/>
        </a:xfrm>
        <a:prstGeom prst="rect">
          <a:avLst/>
        </a:prstGeom>
        <a:noFill/>
        <a:ln>
          <a:noFill/>
        </a:ln>
        <a:effectLst/>
      </dsp:spPr>
      <dsp:style>
        <a:lnRef idx="0">
          <a:scrgbClr r="0" g="0" b="0"/>
        </a:lnRef>
        <a:fillRef idx="0">
          <a:scrgbClr r="0" g="0" b="0"/>
        </a:fillRef>
        <a:effectRef idx="0">
          <a:scrgbClr r="0" g="0" b="0"/>
        </a:effectRef>
        <a:fontRef idx="minor"/>
      </dsp:style>
    </dsp:sp>
    <dsp:sp modelId="{A9ED2C9E-998F-4D86-A1EF-2908B4413184}">
      <dsp:nvSpPr>
        <dsp:cNvPr id="0" name=""/>
        <dsp:cNvSpPr/>
      </dsp:nvSpPr>
      <dsp:spPr>
        <a:xfrm>
          <a:off x="6792637" y="974619"/>
          <a:ext cx="617203" cy="6172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E73317-E0D6-412E-8833-2A868BD487EA}">
      <dsp:nvSpPr>
        <dsp:cNvPr id="0" name=""/>
        <dsp:cNvSpPr/>
      </dsp:nvSpPr>
      <dsp:spPr>
        <a:xfrm>
          <a:off x="6219520" y="1670807"/>
          <a:ext cx="1763437" cy="104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Creating Safety &amp; a Call-to-Action without FEAR </a:t>
          </a:r>
        </a:p>
      </dsp:txBody>
      <dsp:txXfrm>
        <a:off x="6219520" y="1670807"/>
        <a:ext cx="1763437" cy="1041530"/>
      </dsp:txXfrm>
    </dsp:sp>
    <dsp:sp modelId="{EEBCB71C-0773-4001-93FE-203685142A4E}">
      <dsp:nvSpPr>
        <dsp:cNvPr id="0" name=""/>
        <dsp:cNvSpPr/>
      </dsp:nvSpPr>
      <dsp:spPr>
        <a:xfrm>
          <a:off x="6219520" y="2749074"/>
          <a:ext cx="1763437" cy="62386"/>
        </a:xfrm>
        <a:prstGeom prst="rect">
          <a:avLst/>
        </a:prstGeom>
        <a:noFill/>
        <a:ln>
          <a:noFill/>
        </a:ln>
        <a:effectLst/>
      </dsp:spPr>
      <dsp:style>
        <a:lnRef idx="0">
          <a:scrgbClr r="0" g="0" b="0"/>
        </a:lnRef>
        <a:fillRef idx="0">
          <a:scrgbClr r="0" g="0" b="0"/>
        </a:fillRef>
        <a:effectRef idx="0">
          <a:scrgbClr r="0" g="0" b="0"/>
        </a:effectRef>
        <a:fontRef idx="minor"/>
      </dsp:style>
    </dsp:sp>
    <dsp:sp modelId="{0434DF9B-22DC-466C-B15C-3B8D597B4AA2}">
      <dsp:nvSpPr>
        <dsp:cNvPr id="0" name=""/>
        <dsp:cNvSpPr/>
      </dsp:nvSpPr>
      <dsp:spPr>
        <a:xfrm>
          <a:off x="8864676" y="974619"/>
          <a:ext cx="617203" cy="6172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53FF63-8F5D-446B-AD4F-21ED458C3AE6}">
      <dsp:nvSpPr>
        <dsp:cNvPr id="0" name=""/>
        <dsp:cNvSpPr/>
      </dsp:nvSpPr>
      <dsp:spPr>
        <a:xfrm>
          <a:off x="8291559" y="1670807"/>
          <a:ext cx="1763437" cy="104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Community Connections &amp; Referrals</a:t>
          </a:r>
          <a:endParaRPr lang="en-US" sz="1400" kern="1200" dirty="0"/>
        </a:p>
      </dsp:txBody>
      <dsp:txXfrm>
        <a:off x="8291559" y="1670807"/>
        <a:ext cx="1763437" cy="1041530"/>
      </dsp:txXfrm>
    </dsp:sp>
    <dsp:sp modelId="{34AAECF0-ED93-45CA-8EEB-8938EFEB90E0}">
      <dsp:nvSpPr>
        <dsp:cNvPr id="0" name=""/>
        <dsp:cNvSpPr/>
      </dsp:nvSpPr>
      <dsp:spPr>
        <a:xfrm>
          <a:off x="8291559" y="2749074"/>
          <a:ext cx="1763437" cy="62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8291559" y="2749074"/>
        <a:ext cx="1763437" cy="62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1EA13-0AE0-476E-8D94-9718564D96D3}">
      <dsp:nvSpPr>
        <dsp:cNvPr id="0" name=""/>
        <dsp:cNvSpPr/>
      </dsp:nvSpPr>
      <dsp:spPr>
        <a:xfrm>
          <a:off x="0" y="12275"/>
          <a:ext cx="6797675" cy="2737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Cumulative Hospitalizations: 50,016,769</a:t>
          </a:r>
        </a:p>
      </dsp:txBody>
      <dsp:txXfrm>
        <a:off x="133648" y="145923"/>
        <a:ext cx="6530379" cy="2470504"/>
      </dsp:txXfrm>
    </dsp:sp>
    <dsp:sp modelId="{D9F0BAA0-70ED-40DA-80EF-48454F8771BD}">
      <dsp:nvSpPr>
        <dsp:cNvPr id="0" name=""/>
        <dsp:cNvSpPr/>
      </dsp:nvSpPr>
      <dsp:spPr>
        <a:xfrm>
          <a:off x="0" y="2899836"/>
          <a:ext cx="6797675" cy="2737800"/>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Deaths: 1,034,020</a:t>
          </a:r>
        </a:p>
      </dsp:txBody>
      <dsp:txXfrm>
        <a:off x="133648" y="3033484"/>
        <a:ext cx="6530379" cy="24705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88AB1-39C1-49A6-B8A7-6C638D86B484}">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318EE0-2447-404B-A067-C7BE14A10B48}">
      <dsp:nvSpPr>
        <dsp:cNvPr id="0" name=""/>
        <dsp:cNvSpPr/>
      </dsp:nvSpPr>
      <dsp:spPr>
        <a:xfrm>
          <a:off x="0" y="0"/>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The Facts on Vax initiative is a partnership among the following groups: </a:t>
          </a:r>
        </a:p>
      </dsp:txBody>
      <dsp:txXfrm>
        <a:off x="0" y="0"/>
        <a:ext cx="6797675" cy="706238"/>
      </dsp:txXfrm>
    </dsp:sp>
    <dsp:sp modelId="{0A914AEA-8624-45E2-8DBE-987AA46E868C}">
      <dsp:nvSpPr>
        <dsp:cNvPr id="0" name=""/>
        <dsp:cNvSpPr/>
      </dsp:nvSpPr>
      <dsp:spPr>
        <a:xfrm>
          <a:off x="0" y="706239"/>
          <a:ext cx="6797675" cy="0"/>
        </a:xfrm>
        <a:prstGeom prst="line">
          <a:avLst/>
        </a:prstGeom>
        <a:solidFill>
          <a:schemeClr val="accent2">
            <a:hueOff val="5050"/>
            <a:satOff val="-4927"/>
            <a:lumOff val="-252"/>
            <a:alphaOff val="0"/>
          </a:schemeClr>
        </a:solidFill>
        <a:ln w="15875" cap="flat" cmpd="sng" algn="ctr">
          <a:solidFill>
            <a:schemeClr val="accent2">
              <a:hueOff val="5050"/>
              <a:satOff val="-4927"/>
              <a:lumOff val="-2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C6F23-1DCB-4D86-9F2E-DE619D1E4561}">
      <dsp:nvSpPr>
        <dsp:cNvPr id="0" name=""/>
        <dsp:cNvSpPr/>
      </dsp:nvSpPr>
      <dsp:spPr>
        <a:xfrm>
          <a:off x="0" y="706238"/>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American Osteopathic Association.</a:t>
          </a:r>
        </a:p>
      </dsp:txBody>
      <dsp:txXfrm>
        <a:off x="0" y="706238"/>
        <a:ext cx="6797675" cy="706238"/>
      </dsp:txXfrm>
    </dsp:sp>
    <dsp:sp modelId="{E74B76C1-52C6-4D38-A7E9-4BECB27465B1}">
      <dsp:nvSpPr>
        <dsp:cNvPr id="0" name=""/>
        <dsp:cNvSpPr/>
      </dsp:nvSpPr>
      <dsp:spPr>
        <a:xfrm>
          <a:off x="0" y="1412478"/>
          <a:ext cx="6797675" cy="0"/>
        </a:xfrm>
        <a:prstGeom prst="line">
          <a:avLst/>
        </a:prstGeom>
        <a:solidFill>
          <a:schemeClr val="accent2">
            <a:hueOff val="10101"/>
            <a:satOff val="-9853"/>
            <a:lumOff val="-505"/>
            <a:alphaOff val="0"/>
          </a:schemeClr>
        </a:solidFill>
        <a:ln w="15875" cap="flat" cmpd="sng" algn="ctr">
          <a:solidFill>
            <a:schemeClr val="accent2">
              <a:hueOff val="10101"/>
              <a:satOff val="-9853"/>
              <a:lumOff val="-5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332DA-6269-4CF2-B15F-EF190045A41B}">
      <dsp:nvSpPr>
        <dsp:cNvPr id="0" name=""/>
        <dsp:cNvSpPr/>
      </dsp:nvSpPr>
      <dsp:spPr>
        <a:xfrm>
          <a:off x="0" y="1412477"/>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Florida Osteopathic Medical Association.</a:t>
          </a:r>
        </a:p>
      </dsp:txBody>
      <dsp:txXfrm>
        <a:off x="0" y="1412477"/>
        <a:ext cx="6797675" cy="706238"/>
      </dsp:txXfrm>
    </dsp:sp>
    <dsp:sp modelId="{14A67581-26A6-4D96-882A-DA5E76C17A18}">
      <dsp:nvSpPr>
        <dsp:cNvPr id="0" name=""/>
        <dsp:cNvSpPr/>
      </dsp:nvSpPr>
      <dsp:spPr>
        <a:xfrm>
          <a:off x="0" y="2118717"/>
          <a:ext cx="6797675" cy="0"/>
        </a:xfrm>
        <a:prstGeom prst="line">
          <a:avLst/>
        </a:prstGeom>
        <a:solidFill>
          <a:schemeClr val="accent2">
            <a:hueOff val="15151"/>
            <a:satOff val="-14780"/>
            <a:lumOff val="-757"/>
            <a:alphaOff val="0"/>
          </a:schemeClr>
        </a:solidFill>
        <a:ln w="15875" cap="flat" cmpd="sng" algn="ctr">
          <a:solidFill>
            <a:schemeClr val="accent2">
              <a:hueOff val="15151"/>
              <a:satOff val="-14780"/>
              <a:lumOff val="-7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0DF10-32C3-4B9A-A5FE-4460B7FE975F}">
      <dsp:nvSpPr>
        <dsp:cNvPr id="0" name=""/>
        <dsp:cNvSpPr/>
      </dsp:nvSpPr>
      <dsp:spPr>
        <a:xfrm>
          <a:off x="0" y="2118716"/>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Michigan Osteopathic Association.</a:t>
          </a:r>
        </a:p>
      </dsp:txBody>
      <dsp:txXfrm>
        <a:off x="0" y="2118716"/>
        <a:ext cx="6797675" cy="706238"/>
      </dsp:txXfrm>
    </dsp:sp>
    <dsp:sp modelId="{4803E3BF-DA38-498A-A4DD-A071DFB7E33A}">
      <dsp:nvSpPr>
        <dsp:cNvPr id="0" name=""/>
        <dsp:cNvSpPr/>
      </dsp:nvSpPr>
      <dsp:spPr>
        <a:xfrm>
          <a:off x="0" y="2824956"/>
          <a:ext cx="6797675" cy="0"/>
        </a:xfrm>
        <a:prstGeom prst="line">
          <a:avLst/>
        </a:prstGeom>
        <a:solidFill>
          <a:schemeClr val="accent2">
            <a:hueOff val="20202"/>
            <a:satOff val="-19707"/>
            <a:lumOff val="-1009"/>
            <a:alphaOff val="0"/>
          </a:schemeClr>
        </a:solidFill>
        <a:ln w="15875" cap="flat" cmpd="sng" algn="ctr">
          <a:solidFill>
            <a:schemeClr val="accent2">
              <a:hueOff val="20202"/>
              <a:satOff val="-19707"/>
              <a:lumOff val="-10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B21B83-522E-49EE-916F-38E802063EEF}">
      <dsp:nvSpPr>
        <dsp:cNvPr id="0" name=""/>
        <dsp:cNvSpPr/>
      </dsp:nvSpPr>
      <dsp:spPr>
        <a:xfrm>
          <a:off x="0" y="2824955"/>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Ohio Osteopathic Association.</a:t>
          </a:r>
        </a:p>
      </dsp:txBody>
      <dsp:txXfrm>
        <a:off x="0" y="2824955"/>
        <a:ext cx="6797675" cy="706238"/>
      </dsp:txXfrm>
    </dsp:sp>
    <dsp:sp modelId="{AE593383-4173-4DBC-9071-F90846E0FF6E}">
      <dsp:nvSpPr>
        <dsp:cNvPr id="0" name=""/>
        <dsp:cNvSpPr/>
      </dsp:nvSpPr>
      <dsp:spPr>
        <a:xfrm>
          <a:off x="0" y="3531195"/>
          <a:ext cx="6797675" cy="0"/>
        </a:xfrm>
        <a:prstGeom prst="line">
          <a:avLst/>
        </a:prstGeom>
        <a:solidFill>
          <a:schemeClr val="accent2">
            <a:hueOff val="25252"/>
            <a:satOff val="-24634"/>
            <a:lumOff val="-1261"/>
            <a:alphaOff val="0"/>
          </a:schemeClr>
        </a:solidFill>
        <a:ln w="15875" cap="flat" cmpd="sng" algn="ctr">
          <a:solidFill>
            <a:schemeClr val="accent2">
              <a:hueOff val="25252"/>
              <a:satOff val="-24634"/>
              <a:lumOff val="-12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E17210-39DA-472F-93CA-38EE23FAF8FB}">
      <dsp:nvSpPr>
        <dsp:cNvPr id="0" name=""/>
        <dsp:cNvSpPr/>
      </dsp:nvSpPr>
      <dsp:spPr>
        <a:xfrm>
          <a:off x="0" y="3531195"/>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Oklahoma Osteopathic Association.</a:t>
          </a:r>
        </a:p>
      </dsp:txBody>
      <dsp:txXfrm>
        <a:off x="0" y="3531195"/>
        <a:ext cx="6797675" cy="706238"/>
      </dsp:txXfrm>
    </dsp:sp>
    <dsp:sp modelId="{090B02B8-3132-4CE7-81F6-B0843EE175EF}">
      <dsp:nvSpPr>
        <dsp:cNvPr id="0" name=""/>
        <dsp:cNvSpPr/>
      </dsp:nvSpPr>
      <dsp:spPr>
        <a:xfrm>
          <a:off x="0" y="4237434"/>
          <a:ext cx="6797675" cy="0"/>
        </a:xfrm>
        <a:prstGeom prst="line">
          <a:avLst/>
        </a:prstGeom>
        <a:solidFill>
          <a:schemeClr val="accent2">
            <a:hueOff val="30303"/>
            <a:satOff val="-29560"/>
            <a:lumOff val="-1514"/>
            <a:alphaOff val="0"/>
          </a:schemeClr>
        </a:solidFill>
        <a:ln w="15875" cap="flat" cmpd="sng" algn="ctr">
          <a:solidFill>
            <a:schemeClr val="accent2">
              <a:hueOff val="30303"/>
              <a:satOff val="-29560"/>
              <a:lumOff val="-15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0C08D-E192-43DA-85ED-C94530B546D1}">
      <dsp:nvSpPr>
        <dsp:cNvPr id="0" name=""/>
        <dsp:cNvSpPr/>
      </dsp:nvSpPr>
      <dsp:spPr>
        <a:xfrm>
          <a:off x="0" y="4237434"/>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Pennsylvania Osteopathic Medical Association.</a:t>
          </a:r>
        </a:p>
      </dsp:txBody>
      <dsp:txXfrm>
        <a:off x="0" y="4237434"/>
        <a:ext cx="6797675" cy="706238"/>
      </dsp:txXfrm>
    </dsp:sp>
    <dsp:sp modelId="{7BC6F0F9-A8BB-4CDB-9BA0-A03E05207A41}">
      <dsp:nvSpPr>
        <dsp:cNvPr id="0" name=""/>
        <dsp:cNvSpPr/>
      </dsp:nvSpPr>
      <dsp:spPr>
        <a:xfrm>
          <a:off x="0" y="4943673"/>
          <a:ext cx="6797675" cy="0"/>
        </a:xfrm>
        <a:prstGeom prst="line">
          <a:avLst/>
        </a:prstGeom>
        <a:solidFill>
          <a:schemeClr val="accent2">
            <a:hueOff val="35353"/>
            <a:satOff val="-34487"/>
            <a:lumOff val="-1766"/>
            <a:alphaOff val="0"/>
          </a:schemeClr>
        </a:solidFill>
        <a:ln w="15875" cap="flat" cmpd="sng" algn="ctr">
          <a:solidFill>
            <a:schemeClr val="accent2">
              <a:hueOff val="35353"/>
              <a:satOff val="-34487"/>
              <a:lumOff val="-17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D0C41-D332-479A-B265-1C99B5B372CB}">
      <dsp:nvSpPr>
        <dsp:cNvPr id="0" name=""/>
        <dsp:cNvSpPr/>
      </dsp:nvSpPr>
      <dsp:spPr>
        <a:xfrm>
          <a:off x="0" y="4943672"/>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This project is supported by an independent medical education grant from Pfizer Inc.</a:t>
          </a:r>
          <a:endParaRPr lang="en-US" sz="2100" kern="1200" dirty="0"/>
        </a:p>
      </dsp:txBody>
      <dsp:txXfrm>
        <a:off x="0" y="4943672"/>
        <a:ext cx="6797675" cy="706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FBA1-253E-4BED-BEA4-CA8E0E7B7E9D}">
      <dsp:nvSpPr>
        <dsp:cNvPr id="0" name=""/>
        <dsp:cNvSpPr/>
      </dsp:nvSpPr>
      <dsp:spPr>
        <a:xfrm>
          <a:off x="616949" y="340539"/>
          <a:ext cx="1818562" cy="18185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65C4AF-D2C6-41F0-8410-48434E09FEC6}">
      <dsp:nvSpPr>
        <dsp:cNvPr id="0" name=""/>
        <dsp:cNvSpPr/>
      </dsp:nvSpPr>
      <dsp:spPr>
        <a:xfrm>
          <a:off x="1004512" y="72810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CF38E1-7B0B-48BD-AB32-BB73BCB4B21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Length and time of symptoms</a:t>
          </a:r>
        </a:p>
      </dsp:txBody>
      <dsp:txXfrm>
        <a:off x="35606" y="2725540"/>
        <a:ext cx="2981250" cy="720000"/>
      </dsp:txXfrm>
    </dsp:sp>
    <dsp:sp modelId="{D2A27A7A-E0FE-459A-BED4-9430FFF35268}">
      <dsp:nvSpPr>
        <dsp:cNvPr id="0" name=""/>
        <dsp:cNvSpPr/>
      </dsp:nvSpPr>
      <dsp:spPr>
        <a:xfrm>
          <a:off x="4119918" y="340539"/>
          <a:ext cx="1818562" cy="1818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415A85-519C-47CC-B85B-52A6B9501EF6}">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4BAB53-7F9E-4DDD-81DF-F8E6DBB238A2}">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 rural areas Vaccination rates reduced</a:t>
          </a:r>
        </a:p>
      </dsp:txBody>
      <dsp:txXfrm>
        <a:off x="3538574" y="2725540"/>
        <a:ext cx="2981250" cy="720000"/>
      </dsp:txXfrm>
    </dsp:sp>
    <dsp:sp modelId="{54BE2365-66F2-4F13-8941-0E233DDFB917}">
      <dsp:nvSpPr>
        <dsp:cNvPr id="0" name=""/>
        <dsp:cNvSpPr/>
      </dsp:nvSpPr>
      <dsp:spPr>
        <a:xfrm>
          <a:off x="7622887" y="340539"/>
          <a:ext cx="1818562" cy="181856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9646BF-94F4-4D07-BD89-31E66100762E}">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145290-8497-466C-86FA-7E8DF998037A}">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Vaccine uptake amongst populations</a:t>
          </a:r>
        </a:p>
      </dsp:txBody>
      <dsp:txXfrm>
        <a:off x="7041543" y="2725540"/>
        <a:ext cx="29812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8AB39-29E6-4388-A5E7-6B06590B027E}">
      <dsp:nvSpPr>
        <dsp:cNvPr id="0" name=""/>
        <dsp:cNvSpPr/>
      </dsp:nvSpPr>
      <dsp:spPr>
        <a:xfrm>
          <a:off x="0" y="49131"/>
          <a:ext cx="6797675" cy="7179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Unvaccinated: </a:t>
          </a:r>
        </a:p>
      </dsp:txBody>
      <dsp:txXfrm>
        <a:off x="35048" y="84179"/>
        <a:ext cx="6727579" cy="647863"/>
      </dsp:txXfrm>
    </dsp:sp>
    <dsp:sp modelId="{8235F948-5F46-4B0B-9C47-6C616B561A06}">
      <dsp:nvSpPr>
        <dsp:cNvPr id="0" name=""/>
        <dsp:cNvSpPr/>
      </dsp:nvSpPr>
      <dsp:spPr>
        <a:xfrm>
          <a:off x="0" y="821811"/>
          <a:ext cx="6797675" cy="717959"/>
        </a:xfrm>
        <a:prstGeom prst="roundRect">
          <a:avLst/>
        </a:prstGeom>
        <a:solidFill>
          <a:schemeClr val="accent2">
            <a:hueOff val="17677"/>
            <a:satOff val="-17244"/>
            <a:lumOff val="-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Pre-existing conditions (Diabetes, High Blood Pressure, Heart Damage) are up to 9x more likely to suffer serious outcomes</a:t>
          </a:r>
        </a:p>
      </dsp:txBody>
      <dsp:txXfrm>
        <a:off x="35048" y="856859"/>
        <a:ext cx="6727579" cy="647863"/>
      </dsp:txXfrm>
    </dsp:sp>
    <dsp:sp modelId="{B6C5CEEE-6AF9-4E39-A954-B989C171A13A}">
      <dsp:nvSpPr>
        <dsp:cNvPr id="0" name=""/>
        <dsp:cNvSpPr/>
      </dsp:nvSpPr>
      <dsp:spPr>
        <a:xfrm>
          <a:off x="0" y="1539770"/>
          <a:ext cx="6797675" cy="114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ICU admission.</a:t>
          </a:r>
        </a:p>
        <a:p>
          <a:pPr marL="171450" lvl="1" indent="-171450" algn="l" defTabSz="800100">
            <a:lnSpc>
              <a:spcPct val="90000"/>
            </a:lnSpc>
            <a:spcBef>
              <a:spcPct val="0"/>
            </a:spcBef>
            <a:spcAft>
              <a:spcPct val="20000"/>
            </a:spcAft>
            <a:buChar char="•"/>
          </a:pPr>
          <a:r>
            <a:rPr lang="en-US" sz="1800" kern="1200" dirty="0"/>
            <a:t>Death.</a:t>
          </a:r>
        </a:p>
        <a:p>
          <a:pPr marL="171450" lvl="1" indent="-171450" algn="l" defTabSz="800100">
            <a:lnSpc>
              <a:spcPct val="90000"/>
            </a:lnSpc>
            <a:spcBef>
              <a:spcPct val="0"/>
            </a:spcBef>
            <a:spcAft>
              <a:spcPct val="20000"/>
            </a:spcAft>
            <a:buChar char="•"/>
          </a:pPr>
          <a:r>
            <a:rPr lang="en-US" sz="1800" kern="1200" dirty="0"/>
            <a:t>Kidney problems . </a:t>
          </a:r>
        </a:p>
        <a:p>
          <a:pPr marL="171450" lvl="1" indent="-171450" algn="l" defTabSz="800100">
            <a:lnSpc>
              <a:spcPct val="90000"/>
            </a:lnSpc>
            <a:spcBef>
              <a:spcPct val="0"/>
            </a:spcBef>
            <a:spcAft>
              <a:spcPct val="20000"/>
            </a:spcAft>
            <a:buChar char="•"/>
          </a:pPr>
          <a:r>
            <a:rPr lang="en-US" sz="1800" kern="1200" dirty="0"/>
            <a:t>Lung failure .                                                    </a:t>
          </a:r>
          <a:r>
            <a:rPr lang="en-US" sz="1600" kern="1200" dirty="0"/>
            <a:t>( Ng et al, 2022)</a:t>
          </a:r>
        </a:p>
      </dsp:txBody>
      <dsp:txXfrm>
        <a:off x="0" y="1539770"/>
        <a:ext cx="6797675" cy="1140570"/>
      </dsp:txXfrm>
    </dsp:sp>
    <dsp:sp modelId="{B6F641D4-A8C0-41DF-B785-02C237AA7488}">
      <dsp:nvSpPr>
        <dsp:cNvPr id="0" name=""/>
        <dsp:cNvSpPr/>
      </dsp:nvSpPr>
      <dsp:spPr>
        <a:xfrm>
          <a:off x="0" y="2680340"/>
          <a:ext cx="6797675" cy="717959"/>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Vaccinated (Receiving Primary Vaccination Series)</a:t>
          </a:r>
        </a:p>
      </dsp:txBody>
      <dsp:txXfrm>
        <a:off x="35048" y="2715388"/>
        <a:ext cx="6727579" cy="647863"/>
      </dsp:txXfrm>
    </dsp:sp>
    <dsp:sp modelId="{336B3129-ACD3-431D-AC3C-F078A49E3DC6}">
      <dsp:nvSpPr>
        <dsp:cNvPr id="0" name=""/>
        <dsp:cNvSpPr/>
      </dsp:nvSpPr>
      <dsp:spPr>
        <a:xfrm>
          <a:off x="0" y="3398300"/>
          <a:ext cx="6797675" cy="220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At-risk populations (Hispanics, non-Hispanic Black, non-Hispanic American Indian, Alaska Native) showed </a:t>
          </a:r>
          <a:r>
            <a:rPr lang="en-US" sz="1800" b="1" kern="1200" dirty="0"/>
            <a:t>no greater risk after full vaccination.</a:t>
          </a:r>
        </a:p>
        <a:p>
          <a:pPr marL="171450" lvl="1" indent="-171450" algn="l" defTabSz="800100">
            <a:lnSpc>
              <a:spcPct val="90000"/>
            </a:lnSpc>
            <a:spcBef>
              <a:spcPct val="0"/>
            </a:spcBef>
            <a:spcAft>
              <a:spcPct val="20000"/>
            </a:spcAft>
            <a:buChar char="•"/>
          </a:pPr>
          <a:r>
            <a:rPr lang="en-US" sz="1800" kern="1200" dirty="0"/>
            <a:t>Lower overall COVID-19-associated hospitalization &amp; death rates.</a:t>
          </a:r>
        </a:p>
        <a:p>
          <a:pPr marL="171450" lvl="1" indent="-171450" algn="l" defTabSz="800100">
            <a:lnSpc>
              <a:spcPct val="90000"/>
            </a:lnSpc>
            <a:spcBef>
              <a:spcPct val="0"/>
            </a:spcBef>
            <a:spcAft>
              <a:spcPct val="20000"/>
            </a:spcAft>
            <a:buChar char="•"/>
          </a:pPr>
          <a:r>
            <a:rPr lang="en-US" sz="1800" kern="1200" dirty="0"/>
            <a:t>Those at greatest risk for severe outcomes after contracting COVID-19: 65+ years, immunosuppressed, 1 of 6 underlying conditions, or 1 risk factor.	</a:t>
          </a:r>
          <a:r>
            <a:rPr lang="en-US" sz="1600" kern="1200" dirty="0"/>
            <a:t>									        (</a:t>
          </a:r>
          <a:r>
            <a:rPr lang="en-US" sz="1600" kern="1200" dirty="0" err="1"/>
            <a:t>Yek</a:t>
          </a:r>
          <a:r>
            <a:rPr lang="en-US" sz="1600" kern="1200" dirty="0"/>
            <a:t> et al, 2022) 		</a:t>
          </a:r>
        </a:p>
      </dsp:txBody>
      <dsp:txXfrm>
        <a:off x="0" y="3398300"/>
        <a:ext cx="6797675" cy="2202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6BF59-C688-40DA-AD8E-B03A4E00B4FF}">
      <dsp:nvSpPr>
        <dsp:cNvPr id="0" name=""/>
        <dsp:cNvSpPr/>
      </dsp:nvSpPr>
      <dsp:spPr>
        <a:xfrm>
          <a:off x="0" y="588279"/>
          <a:ext cx="6582555" cy="9828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B7C585-15B6-4D61-A0C5-EFE1EC1AAD9E}">
      <dsp:nvSpPr>
        <dsp:cNvPr id="0" name=""/>
        <dsp:cNvSpPr/>
      </dsp:nvSpPr>
      <dsp:spPr>
        <a:xfrm>
          <a:off x="329127" y="12639"/>
          <a:ext cx="4607788" cy="11512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marL="0" lvl="0" indent="0" algn="l" defTabSz="1733550">
            <a:lnSpc>
              <a:spcPct val="90000"/>
            </a:lnSpc>
            <a:spcBef>
              <a:spcPct val="0"/>
            </a:spcBef>
            <a:spcAft>
              <a:spcPct val="35000"/>
            </a:spcAft>
            <a:buNone/>
          </a:pPr>
          <a:r>
            <a:rPr lang="en-US" sz="3900" kern="1200"/>
            <a:t>Mrna: Pfizer and Moderna</a:t>
          </a:r>
        </a:p>
      </dsp:txBody>
      <dsp:txXfrm>
        <a:off x="385328" y="68840"/>
        <a:ext cx="4495386" cy="1038878"/>
      </dsp:txXfrm>
    </dsp:sp>
    <dsp:sp modelId="{87B1D3AC-A764-42F8-8C8F-55DB3CAF3936}">
      <dsp:nvSpPr>
        <dsp:cNvPr id="0" name=""/>
        <dsp:cNvSpPr/>
      </dsp:nvSpPr>
      <dsp:spPr>
        <a:xfrm>
          <a:off x="0" y="2357319"/>
          <a:ext cx="6582555" cy="982800"/>
        </a:xfrm>
        <a:prstGeom prst="rect">
          <a:avLst/>
        </a:prstGeom>
        <a:solidFill>
          <a:schemeClr val="lt1">
            <a:alpha val="90000"/>
            <a:hueOff val="0"/>
            <a:satOff val="0"/>
            <a:lumOff val="0"/>
            <a:alphaOff val="0"/>
          </a:schemeClr>
        </a:solidFill>
        <a:ln w="15875" cap="flat" cmpd="sng" algn="ctr">
          <a:solidFill>
            <a:schemeClr val="accent5">
              <a:hueOff val="-1413758"/>
              <a:satOff val="-39920"/>
              <a:lumOff val="-98"/>
              <a:alphaOff val="0"/>
            </a:schemeClr>
          </a:solidFill>
          <a:prstDash val="solid"/>
        </a:ln>
        <a:effectLst/>
      </dsp:spPr>
      <dsp:style>
        <a:lnRef idx="2">
          <a:scrgbClr r="0" g="0" b="0"/>
        </a:lnRef>
        <a:fillRef idx="1">
          <a:scrgbClr r="0" g="0" b="0"/>
        </a:fillRef>
        <a:effectRef idx="0">
          <a:scrgbClr r="0" g="0" b="0"/>
        </a:effectRef>
        <a:fontRef idx="minor"/>
      </dsp:style>
    </dsp:sp>
    <dsp:sp modelId="{7ACA0F9F-73AC-4FF8-ADF3-25E304BB6064}">
      <dsp:nvSpPr>
        <dsp:cNvPr id="0" name=""/>
        <dsp:cNvSpPr/>
      </dsp:nvSpPr>
      <dsp:spPr>
        <a:xfrm>
          <a:off x="329127" y="1781679"/>
          <a:ext cx="4607788" cy="1151280"/>
        </a:xfrm>
        <a:prstGeom prst="roundRect">
          <a:avLst/>
        </a:prstGeom>
        <a:solidFill>
          <a:schemeClr val="accent5">
            <a:hueOff val="-1413758"/>
            <a:satOff val="-39920"/>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marL="0" lvl="0" indent="0" algn="l" defTabSz="1733550">
            <a:lnSpc>
              <a:spcPct val="90000"/>
            </a:lnSpc>
            <a:spcBef>
              <a:spcPct val="0"/>
            </a:spcBef>
            <a:spcAft>
              <a:spcPct val="35000"/>
            </a:spcAft>
            <a:buNone/>
          </a:pPr>
          <a:r>
            <a:rPr lang="en-US" sz="3900" kern="1200"/>
            <a:t>Viral Vector: Johnson &amp; Johnson</a:t>
          </a:r>
        </a:p>
      </dsp:txBody>
      <dsp:txXfrm>
        <a:off x="385328" y="1837880"/>
        <a:ext cx="4495386" cy="1038878"/>
      </dsp:txXfrm>
    </dsp:sp>
    <dsp:sp modelId="{92ADD377-130B-406F-8800-5F0852B8F77F}">
      <dsp:nvSpPr>
        <dsp:cNvPr id="0" name=""/>
        <dsp:cNvSpPr/>
      </dsp:nvSpPr>
      <dsp:spPr>
        <a:xfrm>
          <a:off x="0" y="4126358"/>
          <a:ext cx="6582555" cy="982800"/>
        </a:xfrm>
        <a:prstGeom prst="rect">
          <a:avLst/>
        </a:prstGeom>
        <a:solidFill>
          <a:schemeClr val="lt1">
            <a:alpha val="90000"/>
            <a:hueOff val="0"/>
            <a:satOff val="0"/>
            <a:lumOff val="0"/>
            <a:alphaOff val="0"/>
          </a:schemeClr>
        </a:solidFill>
        <a:ln w="15875" cap="flat" cmpd="sng" algn="ctr">
          <a:solidFill>
            <a:schemeClr val="accent5">
              <a:hueOff val="-2827515"/>
              <a:satOff val="-79839"/>
              <a:lumOff val="-197"/>
              <a:alphaOff val="0"/>
            </a:schemeClr>
          </a:solidFill>
          <a:prstDash val="solid"/>
        </a:ln>
        <a:effectLst/>
      </dsp:spPr>
      <dsp:style>
        <a:lnRef idx="2">
          <a:scrgbClr r="0" g="0" b="0"/>
        </a:lnRef>
        <a:fillRef idx="1">
          <a:scrgbClr r="0" g="0" b="0"/>
        </a:fillRef>
        <a:effectRef idx="0">
          <a:scrgbClr r="0" g="0" b="0"/>
        </a:effectRef>
        <a:fontRef idx="minor"/>
      </dsp:style>
    </dsp:sp>
    <dsp:sp modelId="{B4DB7BA8-69E3-41E1-BE31-E669598EEFBF}">
      <dsp:nvSpPr>
        <dsp:cNvPr id="0" name=""/>
        <dsp:cNvSpPr/>
      </dsp:nvSpPr>
      <dsp:spPr>
        <a:xfrm>
          <a:off x="329127" y="3550719"/>
          <a:ext cx="4607788" cy="1151280"/>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63" tIns="0" rIns="174163" bIns="0" numCol="1" spcCol="1270" anchor="ctr" anchorCtr="0">
          <a:noAutofit/>
        </a:bodyPr>
        <a:lstStyle/>
        <a:p>
          <a:pPr marL="0" lvl="0" indent="0" algn="l" defTabSz="1733550">
            <a:lnSpc>
              <a:spcPct val="90000"/>
            </a:lnSpc>
            <a:spcBef>
              <a:spcPct val="0"/>
            </a:spcBef>
            <a:spcAft>
              <a:spcPct val="35000"/>
            </a:spcAft>
            <a:buNone/>
          </a:pPr>
          <a:r>
            <a:rPr lang="en-US" sz="3900" kern="1200"/>
            <a:t>Adjuvanted: Noravax</a:t>
          </a:r>
        </a:p>
      </dsp:txBody>
      <dsp:txXfrm>
        <a:off x="385328" y="3606920"/>
        <a:ext cx="4495386" cy="1038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66006-1928-465A-B88A-31D7DB73B0B4}">
      <dsp:nvSpPr>
        <dsp:cNvPr id="0" name=""/>
        <dsp:cNvSpPr/>
      </dsp:nvSpPr>
      <dsp:spPr>
        <a:xfrm>
          <a:off x="0" y="161490"/>
          <a:ext cx="10058399"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On June 17, 2022, the U.S. FDA authorized the emergency use of COVID-19 Vaccines from Pfizer BioNTech and Moderna for children starting at age 6 months. </a:t>
          </a:r>
        </a:p>
      </dsp:txBody>
      <dsp:txXfrm>
        <a:off x="53973" y="215463"/>
        <a:ext cx="9950453" cy="997703"/>
      </dsp:txXfrm>
    </dsp:sp>
    <dsp:sp modelId="{99CF79DB-C745-47E5-BD45-1AC9B81E8023}">
      <dsp:nvSpPr>
        <dsp:cNvPr id="0" name=""/>
        <dsp:cNvSpPr/>
      </dsp:nvSpPr>
      <dsp:spPr>
        <a:xfrm>
          <a:off x="0" y="1327620"/>
          <a:ext cx="10058399"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On June 18, 2022, the CDC’s Advisory Committee on Immunization Practices (ACIP) recommended the use of these COVID-19 vaccines for children starting at age 6 months. </a:t>
          </a:r>
          <a:r>
            <a:rPr lang="en-US" sz="2100" b="1" kern="1200"/>
            <a:t>Together, their support authorizes widespread administration of the vaccine.</a:t>
          </a:r>
          <a:endParaRPr lang="en-US" sz="2100" kern="1200"/>
        </a:p>
      </dsp:txBody>
      <dsp:txXfrm>
        <a:off x="53973" y="1381593"/>
        <a:ext cx="9950453" cy="997703"/>
      </dsp:txXfrm>
    </dsp:sp>
    <dsp:sp modelId="{387A066D-BE8D-4E75-8694-1A0038EDDC99}">
      <dsp:nvSpPr>
        <dsp:cNvPr id="0" name=""/>
        <dsp:cNvSpPr/>
      </dsp:nvSpPr>
      <dsp:spPr>
        <a:xfrm>
          <a:off x="0" y="2493750"/>
          <a:ext cx="10058399"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u="sng" kern="1200"/>
            <a:t>The COVID-19 vaccines for young children are safe and effective</a:t>
          </a:r>
          <a:r>
            <a:rPr lang="en-US" sz="2100" kern="1200"/>
            <a:t>. </a:t>
          </a:r>
        </a:p>
      </dsp:txBody>
      <dsp:txXfrm>
        <a:off x="53973" y="2547723"/>
        <a:ext cx="9950453" cy="9977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B4BEC-B2CB-4B38-966B-14306E70E8ED}">
      <dsp:nvSpPr>
        <dsp:cNvPr id="0" name=""/>
        <dsp:cNvSpPr/>
      </dsp:nvSpPr>
      <dsp:spPr>
        <a:xfrm>
          <a:off x="0" y="161490"/>
          <a:ext cx="10058399" cy="110564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Meta-analysis by Wen et al was conducted </a:t>
          </a:r>
          <a:r>
            <a:rPr lang="en-US" sz="2100" kern="1200" dirty="0"/>
            <a:t>upon the use of </a:t>
          </a:r>
          <a:r>
            <a:rPr lang="en-US" sz="2100" b="0" i="0" kern="1200" baseline="0" dirty="0"/>
            <a:t>three new oral antivirals to evaluate the improvement in mortality or hospitalization rates and adverse events among COVID-19 patients.</a:t>
          </a:r>
          <a:endParaRPr lang="en-US" sz="2100" kern="1200" dirty="0"/>
        </a:p>
      </dsp:txBody>
      <dsp:txXfrm>
        <a:off x="53973" y="215463"/>
        <a:ext cx="9950453" cy="997703"/>
      </dsp:txXfrm>
    </dsp:sp>
    <dsp:sp modelId="{9926C69D-44A2-44B6-A448-8449F661FCBD}">
      <dsp:nvSpPr>
        <dsp:cNvPr id="0" name=""/>
        <dsp:cNvSpPr/>
      </dsp:nvSpPr>
      <dsp:spPr>
        <a:xfrm>
          <a:off x="0" y="1327620"/>
          <a:ext cx="10058399" cy="110564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Results showed the novel oral antivirals were effective in reducing mortality and hospitalization rates with COVID-19 by approximately 67%</a:t>
          </a:r>
          <a:r>
            <a:rPr lang="en-US" sz="2100" b="0" i="0" kern="1200" baseline="0"/>
            <a:t>.</a:t>
          </a:r>
          <a:endParaRPr lang="en-US" sz="2100" kern="1200"/>
        </a:p>
      </dsp:txBody>
      <dsp:txXfrm>
        <a:off x="53973" y="1381593"/>
        <a:ext cx="9950453" cy="997703"/>
      </dsp:txXfrm>
    </dsp:sp>
    <dsp:sp modelId="{FF78A637-45AF-4C9F-9991-14C52C467D93}">
      <dsp:nvSpPr>
        <dsp:cNvPr id="0" name=""/>
        <dsp:cNvSpPr/>
      </dsp:nvSpPr>
      <dsp:spPr>
        <a:xfrm>
          <a:off x="0" y="2493750"/>
          <a:ext cx="10058399" cy="110564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Results: </a:t>
          </a:r>
          <a:r>
            <a:rPr lang="en-US" sz="2100" kern="1200" dirty="0"/>
            <a:t>These </a:t>
          </a:r>
          <a:r>
            <a:rPr lang="en-US" sz="2100" b="0" i="0" kern="1200" baseline="0" dirty="0"/>
            <a:t>antiviral drugs have shown good therapeutic effects and did not increase the occurrence of adverse events, thereby demonstrating good overarching safety. However, there is no simple oral antiviral drug for COVID-19 patients.</a:t>
          </a:r>
          <a:endParaRPr lang="en-US" sz="2100" kern="1200" dirty="0"/>
        </a:p>
      </dsp:txBody>
      <dsp:txXfrm>
        <a:off x="53973" y="2547723"/>
        <a:ext cx="9950453" cy="9977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08212-4539-4090-8973-E1F234053A88}">
      <dsp:nvSpPr>
        <dsp:cNvPr id="0" name=""/>
        <dsp:cNvSpPr/>
      </dsp:nvSpPr>
      <dsp:spPr>
        <a:xfrm>
          <a:off x="0" y="101125"/>
          <a:ext cx="6797675" cy="177364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History of a </a:t>
          </a:r>
          <a:r>
            <a:rPr lang="en-US" sz="2200" b="1" i="0" kern="1200" dirty="0"/>
            <a:t>severe allergic reaction </a:t>
          </a:r>
          <a:r>
            <a:rPr lang="en-US" sz="2200" b="0" i="0" kern="1200" dirty="0"/>
            <a:t>(e.g., anaphylaxis) after a previous dose or to a component of the COVID-19 vaccine.</a:t>
          </a:r>
          <a:endParaRPr lang="en-US" sz="2200" kern="1200" dirty="0"/>
        </a:p>
      </dsp:txBody>
      <dsp:txXfrm>
        <a:off x="86582" y="187707"/>
        <a:ext cx="6624511" cy="1600482"/>
      </dsp:txXfrm>
    </dsp:sp>
    <dsp:sp modelId="{15A8B96B-78A2-49C2-BA76-26A12C512D29}">
      <dsp:nvSpPr>
        <dsp:cNvPr id="0" name=""/>
        <dsp:cNvSpPr/>
      </dsp:nvSpPr>
      <dsp:spPr>
        <a:xfrm>
          <a:off x="0" y="1938132"/>
          <a:ext cx="6797675" cy="1773646"/>
        </a:xfrm>
        <a:prstGeom prst="roundRect">
          <a:avLst/>
        </a:prstGeom>
        <a:solidFill>
          <a:schemeClr val="accent2">
            <a:hueOff val="17677"/>
            <a:satOff val="-17244"/>
            <a:lumOff val="-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Known </a:t>
          </a:r>
          <a:r>
            <a:rPr lang="en-US" sz="2200" b="1" i="0" kern="1200" dirty="0"/>
            <a:t>diagnosed allergy </a:t>
          </a:r>
          <a:r>
            <a:rPr lang="en-US" sz="2200" b="0" i="0" kern="1200" dirty="0"/>
            <a:t>to a component of the vaccine.</a:t>
          </a:r>
          <a:endParaRPr lang="en-US" sz="2200" kern="1200" dirty="0"/>
        </a:p>
      </dsp:txBody>
      <dsp:txXfrm>
        <a:off x="86582" y="2024714"/>
        <a:ext cx="6624511" cy="1600482"/>
      </dsp:txXfrm>
    </dsp:sp>
    <dsp:sp modelId="{175276D4-179C-4367-B8AF-97CC9BCA60E7}">
      <dsp:nvSpPr>
        <dsp:cNvPr id="0" name=""/>
        <dsp:cNvSpPr/>
      </dsp:nvSpPr>
      <dsp:spPr>
        <a:xfrm>
          <a:off x="0" y="3775139"/>
          <a:ext cx="6797675" cy="1773646"/>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History of </a:t>
          </a:r>
          <a:r>
            <a:rPr lang="en-US" sz="2200" b="1" i="0" kern="1200" dirty="0"/>
            <a:t>thrombosis with thrombocytopenia syndrome (TTS) </a:t>
          </a:r>
          <a:r>
            <a:rPr lang="en-US" sz="2200" b="0" i="0" kern="1200" dirty="0"/>
            <a:t>following receipt of a previous Janssen COVID-19 Vaccine (or other COVID-19 vaccines not currently authorized in the United States that are based on adenovirus vectors).</a:t>
          </a:r>
          <a:endParaRPr lang="en-US" sz="2200" kern="1200" dirty="0"/>
        </a:p>
      </dsp:txBody>
      <dsp:txXfrm>
        <a:off x="86582" y="3861721"/>
        <a:ext cx="6624511" cy="1600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B1333-A781-4B3B-985E-EA586528864E}">
      <dsp:nvSpPr>
        <dsp:cNvPr id="0" name=""/>
        <dsp:cNvSpPr/>
      </dsp:nvSpPr>
      <dsp:spPr>
        <a:xfrm>
          <a:off x="0" y="59317"/>
          <a:ext cx="10058399" cy="6616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Anaphylaxis (5: 1 million)</a:t>
          </a:r>
        </a:p>
      </dsp:txBody>
      <dsp:txXfrm>
        <a:off x="32298" y="91615"/>
        <a:ext cx="9993803" cy="597039"/>
      </dsp:txXfrm>
    </dsp:sp>
    <dsp:sp modelId="{38E81432-74BB-45D5-84B5-011499EB77DF}">
      <dsp:nvSpPr>
        <dsp:cNvPr id="0" name=""/>
        <dsp:cNvSpPr/>
      </dsp:nvSpPr>
      <dsp:spPr>
        <a:xfrm>
          <a:off x="0" y="804472"/>
          <a:ext cx="10058399" cy="6616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Thrombosis with Thrombocytopenia (4: 1 million)</a:t>
          </a:r>
        </a:p>
      </dsp:txBody>
      <dsp:txXfrm>
        <a:off x="32298" y="836770"/>
        <a:ext cx="9993803" cy="597039"/>
      </dsp:txXfrm>
    </dsp:sp>
    <dsp:sp modelId="{4DE4BCD2-FE83-47AD-AD43-A1C8FBB444EC}">
      <dsp:nvSpPr>
        <dsp:cNvPr id="0" name=""/>
        <dsp:cNvSpPr/>
      </dsp:nvSpPr>
      <dsp:spPr>
        <a:xfrm>
          <a:off x="0" y="1549627"/>
          <a:ext cx="10058399" cy="6616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t>Guillain-Barré (J&amp;J/Janssen COVID-19 Vaccine)</a:t>
          </a:r>
          <a:endParaRPr lang="en-US" sz="2900" kern="1200"/>
        </a:p>
      </dsp:txBody>
      <dsp:txXfrm>
        <a:off x="32298" y="1581925"/>
        <a:ext cx="9993803" cy="597039"/>
      </dsp:txXfrm>
    </dsp:sp>
    <dsp:sp modelId="{A324D8AE-A5F1-4F99-9B1E-B65D5F7ED651}">
      <dsp:nvSpPr>
        <dsp:cNvPr id="0" name=""/>
        <dsp:cNvSpPr/>
      </dsp:nvSpPr>
      <dsp:spPr>
        <a:xfrm>
          <a:off x="0" y="2294783"/>
          <a:ext cx="10058399" cy="6616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Myocarditis and Pericarditis</a:t>
          </a:r>
        </a:p>
      </dsp:txBody>
      <dsp:txXfrm>
        <a:off x="32298" y="2327081"/>
        <a:ext cx="9993803" cy="597039"/>
      </dsp:txXfrm>
    </dsp:sp>
    <dsp:sp modelId="{65C7A444-3807-4A9B-A0D6-7EFC3E2E31FC}">
      <dsp:nvSpPr>
        <dsp:cNvPr id="0" name=""/>
        <dsp:cNvSpPr/>
      </dsp:nvSpPr>
      <dsp:spPr>
        <a:xfrm>
          <a:off x="0" y="3039938"/>
          <a:ext cx="10058399" cy="6616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t>Deaths (.0025%)</a:t>
          </a:r>
          <a:endParaRPr lang="en-US" sz="2900" kern="1200"/>
        </a:p>
      </dsp:txBody>
      <dsp:txXfrm>
        <a:off x="32298" y="3072236"/>
        <a:ext cx="9993803" cy="5970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AD3DF-A06C-4C0F-AE78-2BD35D0CBC11}"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167FE-FF0C-4A03-B5A4-6B16F42D241C}" type="slidenum">
              <a:rPr lang="en-US" smtClean="0"/>
              <a:t>‹#›</a:t>
            </a:fld>
            <a:endParaRPr lang="en-US"/>
          </a:p>
        </p:txBody>
      </p:sp>
    </p:spTree>
    <p:extLst>
      <p:ext uri="{BB962C8B-B14F-4D97-AF65-F5344CB8AC3E}">
        <p14:creationId xmlns:p14="http://schemas.microsoft.com/office/powerpoint/2010/main" val="2457681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coronavirus/2019-ncov/vaccines/different-vaccines/how-they-work.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coronavirus/2019-ncov/vaccines/safety/adverse-events.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dc.gov/coronavirus/2019-ncov/vaccines/stay-up-to-date.html#vaccine-tabl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coronavirus/2019-ncov/lab/resources/antibody-test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mc/articles/PMC794586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uro.who.int/__data/assets/pdf_file/0004/329647/Vaccines-and-trust.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heartmath.org/gci"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B167FE-FF0C-4A03-B5A4-6B16F42D241C}" type="slidenum">
              <a:rPr lang="en-US" smtClean="0"/>
              <a:t>1</a:t>
            </a:fld>
            <a:endParaRPr lang="en-US"/>
          </a:p>
        </p:txBody>
      </p:sp>
    </p:spTree>
    <p:extLst>
      <p:ext uri="{BB962C8B-B14F-4D97-AF65-F5344CB8AC3E}">
        <p14:creationId xmlns:p14="http://schemas.microsoft.com/office/powerpoint/2010/main" val="105203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A study by Troiano and </a:t>
            </a:r>
            <a:r>
              <a:rPr lang="en-US" dirty="0" err="1"/>
              <a:t>Nardi</a:t>
            </a:r>
            <a:r>
              <a:rPr lang="en-US" dirty="0"/>
              <a:t> in December of  2020.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Studies included in review were based around the world: USA, France, Israel, Italy, Malta, Hong Kong, Canada, Japan, Spain, and Switzerland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Lower Vaccine Acceptance amongst African American participants, women,  younger, unemployed, high religiosity, lower income, high political partnership (Troiano &amp; </a:t>
            </a:r>
            <a:r>
              <a:rPr lang="en-US" dirty="0" err="1"/>
              <a:t>Nardi</a:t>
            </a:r>
            <a:r>
              <a:rPr lang="en-US" dirty="0"/>
              <a:t>, 2021)(Glassman, 2022).</a:t>
            </a:r>
          </a:p>
        </p:txBody>
      </p:sp>
      <p:sp>
        <p:nvSpPr>
          <p:cNvPr id="4" name="Slide Number Placeholder 3"/>
          <p:cNvSpPr>
            <a:spLocks noGrp="1"/>
          </p:cNvSpPr>
          <p:nvPr>
            <p:ph type="sldNum" sz="quarter" idx="5"/>
          </p:nvPr>
        </p:nvSpPr>
        <p:spPr/>
        <p:txBody>
          <a:bodyPr/>
          <a:lstStyle/>
          <a:p>
            <a:fld id="{F0B167FE-FF0C-4A03-B5A4-6B16F42D241C}" type="slidenum">
              <a:rPr lang="en-US" smtClean="0"/>
              <a:t>10</a:t>
            </a:fld>
            <a:endParaRPr lang="en-US"/>
          </a:p>
        </p:txBody>
      </p:sp>
    </p:spTree>
    <p:extLst>
      <p:ext uri="{BB962C8B-B14F-4D97-AF65-F5344CB8AC3E}">
        <p14:creationId xmlns:p14="http://schemas.microsoft.com/office/powerpoint/2010/main" val="238511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b="1" dirty="0"/>
              <a:t>mRNA: </a:t>
            </a:r>
            <a:r>
              <a:rPr lang="en-US" b="1" i="0" dirty="0">
                <a:solidFill>
                  <a:srgbClr val="000000"/>
                </a:solidFill>
                <a:effectLst/>
                <a:latin typeface="Open Sans" panose="020B0606030504020204" pitchFamily="34" charset="0"/>
              </a:rPr>
              <a:t>Messenger RNA (mRNA) vaccines </a:t>
            </a:r>
            <a:r>
              <a:rPr lang="en-US" b="0" i="0" dirty="0">
                <a:solidFill>
                  <a:srgbClr val="000000"/>
                </a:solidFill>
                <a:effectLst/>
                <a:latin typeface="Open Sans" panose="020B0606030504020204" pitchFamily="34" charset="0"/>
              </a:rPr>
              <a:t>teach our cells how to make a protein that will trigger an immune response inside our bodies. </a:t>
            </a:r>
          </a:p>
          <a:p>
            <a:r>
              <a:rPr lang="en-US" b="0" i="0" dirty="0">
                <a:solidFill>
                  <a:srgbClr val="000000"/>
                </a:solidFill>
                <a:effectLst/>
                <a:latin typeface="Open Sans" panose="020B0606030504020204" pitchFamily="34" charset="0"/>
              </a:rPr>
              <a:t>(https://www.cdc.gov/coronavirus/2019-ncov/vaccines/different-vaccines/mRNA.html).</a:t>
            </a:r>
            <a:endParaRPr lang="en-US" dirty="0"/>
          </a:p>
          <a:p>
            <a:r>
              <a:rPr lang="en-US" b="0" i="0" dirty="0">
                <a:solidFill>
                  <a:srgbClr val="212121"/>
                </a:solidFill>
                <a:effectLst/>
                <a:latin typeface="BlinkMacSystemFont"/>
              </a:rPr>
              <a:t>(https://www.cdc.gov/mmwr/volumes/71/wr/mm7101a4.htm#T1_down)</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1" dirty="0"/>
              <a:t>Viral Vector: </a:t>
            </a:r>
            <a:r>
              <a:rPr lang="en-US" b="1" i="0" dirty="0">
                <a:solidFill>
                  <a:srgbClr val="000000"/>
                </a:solidFill>
                <a:effectLst/>
                <a:latin typeface="Open Sans" panose="020B0606030504020204" pitchFamily="34" charset="0"/>
              </a:rPr>
              <a:t>Viral vector vaccines </a:t>
            </a:r>
            <a:r>
              <a:rPr lang="en-US" b="0" i="0" dirty="0">
                <a:solidFill>
                  <a:srgbClr val="000000"/>
                </a:solidFill>
                <a:effectLst/>
                <a:latin typeface="Open Sans" panose="020B0606030504020204" pitchFamily="34" charset="0"/>
              </a:rPr>
              <a:t>use a modified version of a virus that is different from the virus being targeted to deliver important instructions to our cells. The modified version of the virus is called a vector virus.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0" i="0" dirty="0">
                <a:solidFill>
                  <a:srgbClr val="000000"/>
                </a:solidFill>
                <a:effectLst/>
                <a:latin typeface="Open Sans" panose="020B0606030504020204" pitchFamily="34" charset="0"/>
              </a:rPr>
              <a:t>(https://www.cdc.gov/coronavirus/2019-ncov/vaccines/different-vaccines/viralvector.html#:~:text=Viral%20vector%20vaccines%20use%20a,is%20called%20a%20ve)</a:t>
            </a: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11</a:t>
            </a:fld>
            <a:endParaRPr lang="en-US"/>
          </a:p>
        </p:txBody>
      </p:sp>
    </p:spTree>
    <p:extLst>
      <p:ext uri="{BB962C8B-B14F-4D97-AF65-F5344CB8AC3E}">
        <p14:creationId xmlns:p14="http://schemas.microsoft.com/office/powerpoint/2010/main" val="225150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The Novavax COVID-19 vaccine includes harmless pieces (proteins) of the virus that causes COVID-19. These pieces are often called spike proteins.  After vaccination, the body creates an </a:t>
            </a:r>
            <a:r>
              <a:rPr lang="en-US" b="0" i="0" u="sng" dirty="0">
                <a:solidFill>
                  <a:srgbClr val="075290"/>
                </a:solidFill>
                <a:effectLst/>
                <a:latin typeface="Open Sans" panose="020B0606030504020204" pitchFamily="34" charset="0"/>
                <a:hlinkClick r:id="rId3"/>
              </a:rPr>
              <a:t>immune response</a:t>
            </a:r>
            <a:r>
              <a:rPr lang="en-US" b="0" i="0" dirty="0">
                <a:solidFill>
                  <a:srgbClr val="000000"/>
                </a:solidFill>
                <a:effectLst/>
                <a:latin typeface="Open Sans" panose="020B0606030504020204" pitchFamily="34" charset="0"/>
              </a:rPr>
              <a:t> to these protein pieces which helps to protect you from contracting COVID-19 in the future. After the body produces an immune response, it discards all the vaccine ingredients. The process of discarding any substance that cells no longer need is a part of normal body functioning.</a:t>
            </a:r>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12</a:t>
            </a:fld>
            <a:endParaRPr lang="en-US"/>
          </a:p>
        </p:txBody>
      </p:sp>
    </p:spTree>
    <p:extLst>
      <p:ext uri="{BB962C8B-B14F-4D97-AF65-F5344CB8AC3E}">
        <p14:creationId xmlns:p14="http://schemas.microsoft.com/office/powerpoint/2010/main" val="30119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effectLst/>
                <a:latin typeface="+mj-lt"/>
                <a:ea typeface="Calibri" panose="020F0502020204030204" pitchFamily="34" charset="0"/>
              </a:rPr>
              <a:t>Young children are at risk for contracting COVID-19, and some can get seriously ill. Even if a child doesn’t get severely ill, they could face long-term health consequences or pass the virus to others. </a:t>
            </a:r>
            <a:r>
              <a:rPr lang="en-US" sz="1200" b="1" dirty="0">
                <a:effectLst/>
                <a:latin typeface="+mj-lt"/>
                <a:ea typeface="Calibri" panose="020F0502020204030204" pitchFamily="34" charset="0"/>
              </a:rPr>
              <a:t>The best way to protect children against COVID-19—in daycare, school, sports, and with their friends—is by</a:t>
            </a:r>
            <a:r>
              <a:rPr lang="en-US" sz="1200" dirty="0">
                <a:effectLst/>
                <a:latin typeface="+mj-lt"/>
                <a:ea typeface="Calibri" panose="020F0502020204030204" pitchFamily="34" charset="0"/>
              </a:rPr>
              <a:t> </a:t>
            </a:r>
            <a:r>
              <a:rPr lang="en-US" sz="1200" b="1" dirty="0">
                <a:effectLst/>
                <a:latin typeface="+mj-lt"/>
                <a:ea typeface="Calibri" panose="020F0502020204030204" pitchFamily="34" charset="0"/>
              </a:rPr>
              <a:t>getting them vaccinated.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effectLst/>
                <a:latin typeface="+mj-lt"/>
                <a:ea typeface="Calibri" panose="020F0502020204030204" pitchFamily="34" charset="0"/>
              </a:rPr>
              <a:t>Like other pediatric vaccines, these vaccines were thoroughly tested and then reviewed by the FDA and CDC before these agencies authorized and recommended them for wide use. The vaccines are available </a:t>
            </a:r>
            <a:r>
              <a:rPr lang="en-US" sz="1200" b="1" dirty="0">
                <a:effectLst/>
                <a:latin typeface="+mj-lt"/>
                <a:ea typeface="Calibri" panose="020F0502020204030204" pitchFamily="34" charset="0"/>
              </a:rPr>
              <a:t>at no cost and regardless of citizenship or insurance status</a:t>
            </a:r>
            <a:r>
              <a:rPr lang="en-US" sz="1200" dirty="0">
                <a:effectLst/>
                <a:latin typeface="+mj-lt"/>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13</a:t>
            </a:fld>
            <a:endParaRPr lang="en-US"/>
          </a:p>
        </p:txBody>
      </p:sp>
    </p:spTree>
    <p:extLst>
      <p:ext uri="{BB962C8B-B14F-4D97-AF65-F5344CB8AC3E}">
        <p14:creationId xmlns:p14="http://schemas.microsoft.com/office/powerpoint/2010/main" val="111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Wen W, Chen C, Tang J, Wang C, Zhou M, Cheng Y, Zhou X, Wu Q, Zhang X, Feng Z, Wang M, Mao Q. Efficacy and safety of three new oral antiviral treatment (</a:t>
            </a:r>
            <a:r>
              <a:rPr lang="en-US"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molnupiravir</a:t>
            </a:r>
            <a:r>
              <a:rPr lang="en-US"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fluvoxamine and </a:t>
            </a:r>
            <a:r>
              <a:rPr lang="en-US"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Paxlovid</a:t>
            </a:r>
            <a:r>
              <a:rPr lang="en-US"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for COVID-19</a:t>
            </a:r>
            <a:r>
              <a:rPr lang="en-US" sz="1800" dirty="0">
                <a:solidFill>
                  <a:srgbClr val="212121"/>
                </a:solidFill>
                <a:effectLst/>
                <a:latin typeface="MS Gothic" panose="020B0609070205080204" pitchFamily="49" charset="-128"/>
                <a:ea typeface="Calibri" panose="020F0502020204030204" pitchFamily="34" charset="0"/>
                <a:cs typeface="Times New Roman" panose="02020603050405020304" pitchFamily="18" charset="0"/>
              </a:rPr>
              <a:t>：</a:t>
            </a:r>
            <a:r>
              <a:rPr lang="en-US"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 meta-analysis. Ann Med. 2022 Dec;54(1):516-523. </a:t>
            </a:r>
            <a:r>
              <a:rPr lang="en-US" sz="1800" dirty="0" err="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doi</a:t>
            </a:r>
            <a:r>
              <a:rPr lang="en-US" sz="1800" dirty="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10.1080/07853890.2022.2034936. PMID: 35118917; PMCID: PMC8820829.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14</a:t>
            </a:fld>
            <a:endParaRPr lang="en-US"/>
          </a:p>
        </p:txBody>
      </p:sp>
    </p:spTree>
    <p:extLst>
      <p:ext uri="{BB962C8B-B14F-4D97-AF65-F5344CB8AC3E}">
        <p14:creationId xmlns:p14="http://schemas.microsoft.com/office/powerpoint/2010/main" val="324711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The University of Liverpool has provided an online drug interaction checker to assure patients will not experience contraindications with prior prescription drug usage and COVID-19 medications. </a:t>
            </a:r>
          </a:p>
          <a:p>
            <a:pPr marL="171450" indent="-171450">
              <a:buFont typeface="Wingdings" panose="05000000000000000000" pitchFamily="2" charset="2"/>
              <a:buChar char="q"/>
            </a:pPr>
            <a:r>
              <a:rPr lang="en-US" dirty="0"/>
              <a:t>This may be especially helpful for use of COVID-19 antiviral medications.</a:t>
            </a:r>
          </a:p>
          <a:p>
            <a:endParaRPr lang="en-US" dirty="0"/>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15</a:t>
            </a:fld>
            <a:endParaRPr lang="en-US"/>
          </a:p>
        </p:txBody>
      </p:sp>
    </p:spTree>
    <p:extLst>
      <p:ext uri="{BB962C8B-B14F-4D97-AF65-F5344CB8AC3E}">
        <p14:creationId xmlns:p14="http://schemas.microsoft.com/office/powerpoint/2010/main" val="4147967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B167FE-FF0C-4A03-B5A4-6B16F42D241C}" type="slidenum">
              <a:rPr lang="en-US" smtClean="0"/>
              <a:t>16</a:t>
            </a:fld>
            <a:endParaRPr lang="en-US"/>
          </a:p>
        </p:txBody>
      </p:sp>
    </p:spTree>
    <p:extLst>
      <p:ext uri="{BB962C8B-B14F-4D97-AF65-F5344CB8AC3E}">
        <p14:creationId xmlns:p14="http://schemas.microsoft.com/office/powerpoint/2010/main" val="334692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0" i="0" dirty="0">
                <a:solidFill>
                  <a:srgbClr val="000000"/>
                </a:solidFill>
                <a:effectLst/>
                <a:latin typeface="Open Sans" panose="020B0606030504020204" pitchFamily="34" charset="0"/>
              </a:rPr>
              <a:t>Additionally, people with a history of an episode of an immune-mediated syndrome characterized by thrombosis and thrombocytopenia, such as spontaneous or classic HIT (</a:t>
            </a:r>
            <a:r>
              <a:rPr lang="en-US" b="1" i="0" dirty="0">
                <a:solidFill>
                  <a:srgbClr val="202124"/>
                </a:solidFill>
                <a:effectLst/>
                <a:latin typeface="Roboto" panose="02000000000000000000" pitchFamily="2" charset="0"/>
              </a:rPr>
              <a:t>Heparin‐induced thrombocytopenia)</a:t>
            </a:r>
            <a:r>
              <a:rPr lang="en-US" b="0" i="0" dirty="0">
                <a:solidFill>
                  <a:srgbClr val="000000"/>
                </a:solidFill>
                <a:effectLst/>
                <a:latin typeface="Open Sans" panose="020B0606030504020204" pitchFamily="34" charset="0"/>
              </a:rPr>
              <a:t>, </a:t>
            </a:r>
            <a:r>
              <a:rPr lang="en-US" b="1" i="0" dirty="0">
                <a:solidFill>
                  <a:srgbClr val="000000"/>
                </a:solidFill>
                <a:effectLst/>
                <a:latin typeface="Open Sans" panose="020B0606030504020204" pitchFamily="34" charset="0"/>
              </a:rPr>
              <a:t>should not receive Janssen COVID-19 Vaccine</a:t>
            </a:r>
            <a:r>
              <a:rPr lang="en-US" b="0" i="0" dirty="0">
                <a:solidFill>
                  <a:srgbClr val="000000"/>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0" i="0" dirty="0">
                <a:solidFill>
                  <a:srgbClr val="000000"/>
                </a:solidFill>
                <a:effectLst/>
                <a:latin typeface="Open Sans" panose="020B0606030504020204" pitchFamily="34" charset="0"/>
              </a:rPr>
              <a:t>These patients should receive an mRNA COVID-19 vaccine</a:t>
            </a:r>
          </a:p>
          <a:p>
            <a:endParaRPr lang="en-US" dirty="0"/>
          </a:p>
          <a:p>
            <a:r>
              <a:rPr lang="en-US" dirty="0"/>
              <a:t>CDC : (https://www.cdc.gov/vaccines/covid-19/info-by-product/pfizer/bioNTech-purple-cap-12-and-over.html)</a:t>
            </a:r>
          </a:p>
        </p:txBody>
      </p:sp>
      <p:sp>
        <p:nvSpPr>
          <p:cNvPr id="4" name="Slide Number Placeholder 3"/>
          <p:cNvSpPr>
            <a:spLocks noGrp="1"/>
          </p:cNvSpPr>
          <p:nvPr>
            <p:ph type="sldNum" sz="quarter" idx="5"/>
          </p:nvPr>
        </p:nvSpPr>
        <p:spPr/>
        <p:txBody>
          <a:bodyPr/>
          <a:lstStyle/>
          <a:p>
            <a:fld id="{F0B167FE-FF0C-4A03-B5A4-6B16F42D241C}" type="slidenum">
              <a:rPr lang="en-US" smtClean="0"/>
              <a:t>17</a:t>
            </a:fld>
            <a:endParaRPr lang="en-US"/>
          </a:p>
        </p:txBody>
      </p:sp>
    </p:spTree>
    <p:extLst>
      <p:ext uri="{BB962C8B-B14F-4D97-AF65-F5344CB8AC3E}">
        <p14:creationId xmlns:p14="http://schemas.microsoft.com/office/powerpoint/2010/main" val="3624765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https://www.cdc.gov/vaccines/covid-19/info-by-product/pfizer/bioNTech-purple-cap-12-and-over.html</a:t>
            </a:r>
          </a:p>
        </p:txBody>
      </p:sp>
      <p:sp>
        <p:nvSpPr>
          <p:cNvPr id="4" name="Slide Number Placeholder 3"/>
          <p:cNvSpPr>
            <a:spLocks noGrp="1"/>
          </p:cNvSpPr>
          <p:nvPr>
            <p:ph type="sldNum" sz="quarter" idx="5"/>
          </p:nvPr>
        </p:nvSpPr>
        <p:spPr/>
        <p:txBody>
          <a:bodyPr/>
          <a:lstStyle/>
          <a:p>
            <a:fld id="{F0B167FE-FF0C-4A03-B5A4-6B16F42D241C}" type="slidenum">
              <a:rPr lang="en-US" smtClean="0"/>
              <a:t>18</a:t>
            </a:fld>
            <a:endParaRPr lang="en-US"/>
          </a:p>
        </p:txBody>
      </p:sp>
    </p:spTree>
    <p:extLst>
      <p:ext uri="{BB962C8B-B14F-4D97-AF65-F5344CB8AC3E}">
        <p14:creationId xmlns:p14="http://schemas.microsoft.com/office/powerpoint/2010/main" val="1757284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19</a:t>
            </a:fld>
            <a:endParaRPr lang="en-US"/>
          </a:p>
        </p:txBody>
      </p:sp>
    </p:spTree>
    <p:extLst>
      <p:ext uri="{BB962C8B-B14F-4D97-AF65-F5344CB8AC3E}">
        <p14:creationId xmlns:p14="http://schemas.microsoft.com/office/powerpoint/2010/main" val="29056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2</a:t>
            </a:fld>
            <a:endParaRPr lang="en-US"/>
          </a:p>
        </p:txBody>
      </p:sp>
    </p:spTree>
    <p:extLst>
      <p:ext uri="{BB962C8B-B14F-4D97-AF65-F5344CB8AC3E}">
        <p14:creationId xmlns:p14="http://schemas.microsoft.com/office/powerpoint/2010/main" val="77658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https://www.cdc.gov/coronavirus/2019-ncov/vaccines/safety/adverse-events.html</a:t>
            </a:r>
          </a:p>
        </p:txBody>
      </p:sp>
      <p:sp>
        <p:nvSpPr>
          <p:cNvPr id="4" name="Slide Number Placeholder 3"/>
          <p:cNvSpPr>
            <a:spLocks noGrp="1"/>
          </p:cNvSpPr>
          <p:nvPr>
            <p:ph type="sldNum" sz="quarter" idx="5"/>
          </p:nvPr>
        </p:nvSpPr>
        <p:spPr/>
        <p:txBody>
          <a:bodyPr/>
          <a:lstStyle/>
          <a:p>
            <a:fld id="{F0B167FE-FF0C-4A03-B5A4-6B16F42D241C}" type="slidenum">
              <a:rPr lang="en-US" smtClean="0"/>
              <a:t>20</a:t>
            </a:fld>
            <a:endParaRPr lang="en-US"/>
          </a:p>
        </p:txBody>
      </p:sp>
    </p:spTree>
    <p:extLst>
      <p:ext uri="{BB962C8B-B14F-4D97-AF65-F5344CB8AC3E}">
        <p14:creationId xmlns:p14="http://schemas.microsoft.com/office/powerpoint/2010/main" val="1223771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b="0" i="0" dirty="0">
                <a:solidFill>
                  <a:srgbClr val="000000"/>
                </a:solidFill>
                <a:effectLst/>
              </a:rPr>
              <a:t>Adverse effects that could cause a long-term health problem are extremely unusual following any vaccination, including COVID-19 vaccination. If </a:t>
            </a:r>
            <a:r>
              <a:rPr lang="en-US" b="0" i="0" u="sng" dirty="0">
                <a:solidFill>
                  <a:srgbClr val="075290"/>
                </a:solidFill>
                <a:effectLst/>
                <a:hlinkClick r:id="rId3"/>
              </a:rPr>
              <a:t>adverse effects</a:t>
            </a:r>
            <a:r>
              <a:rPr lang="en-US" b="0" i="0" dirty="0">
                <a:solidFill>
                  <a:srgbClr val="000000"/>
                </a:solidFill>
                <a:effectLst/>
              </a:rPr>
              <a:t> occur, they generally happen within six weeks of receiving a vaccine dose. </a:t>
            </a:r>
          </a:p>
          <a:p>
            <a:endParaRPr lang="en-US" b="0" i="0" dirty="0">
              <a:solidFill>
                <a:srgbClr val="000000"/>
              </a:solidFill>
              <a:effectLst/>
            </a:endParaRPr>
          </a:p>
          <a:p>
            <a:pPr marL="171450" indent="-171450">
              <a:buFont typeface="Wingdings" panose="05000000000000000000" pitchFamily="2" charset="2"/>
              <a:buChar char="q"/>
            </a:pPr>
            <a:r>
              <a:rPr lang="en-US" dirty="0"/>
              <a:t>Side effects may affect ability to do daily activities, but they should go away in a few days.</a:t>
            </a:r>
          </a:p>
          <a:p>
            <a:endParaRPr lang="en-US" b="0" i="0" dirty="0">
              <a:solidFill>
                <a:srgbClr val="000000"/>
              </a:solidFill>
              <a:effectLst/>
            </a:endParaRPr>
          </a:p>
          <a:p>
            <a:pPr marL="171450" indent="-171450">
              <a:buFont typeface="Wingdings" panose="05000000000000000000" pitchFamily="2" charset="2"/>
              <a:buChar char="q"/>
            </a:pPr>
            <a:r>
              <a:rPr lang="en-US" b="0" i="0" dirty="0">
                <a:solidFill>
                  <a:srgbClr val="000000"/>
                </a:solidFill>
                <a:effectLst/>
              </a:rPr>
              <a:t>Side effects after the </a:t>
            </a:r>
            <a:r>
              <a:rPr lang="en-US" b="0" i="0" u="sng" dirty="0">
                <a:solidFill>
                  <a:srgbClr val="075290"/>
                </a:solidFill>
                <a:effectLst/>
                <a:hlinkClick r:id="rId4"/>
              </a:rPr>
              <a:t>second shot</a:t>
            </a:r>
            <a:r>
              <a:rPr lang="en-US" b="0" i="0" dirty="0">
                <a:solidFill>
                  <a:srgbClr val="000000"/>
                </a:solidFill>
                <a:effectLst/>
              </a:rPr>
              <a:t> or booster may be more intense than the ones experienced after the first shot. These side effects are normal signs that the body is building protection and should go away within a few days. </a:t>
            </a:r>
          </a:p>
          <a:p>
            <a:endParaRPr lang="en-US" b="0" i="0" dirty="0">
              <a:solidFill>
                <a:srgbClr val="000000"/>
              </a:solidFill>
              <a:effectLst/>
            </a:endParaRPr>
          </a:p>
          <a:p>
            <a:pPr marL="171450" indent="-171450">
              <a:buFont typeface="Wingdings" panose="05000000000000000000" pitchFamily="2" charset="2"/>
              <a:buChar char="q"/>
            </a:pPr>
            <a:r>
              <a:rPr lang="en-US" b="0" i="0" dirty="0">
                <a:solidFill>
                  <a:srgbClr val="000000"/>
                </a:solidFill>
                <a:effectLst/>
              </a:rPr>
              <a:t>I</a:t>
            </a:r>
            <a:r>
              <a:rPr lang="en-US" dirty="0"/>
              <a:t>n most cases, discomfort from fever or pain is normal. Contact your doctor or healthcare provider: (1) If the redness or tenderness where you got the shot increases after 24 hours (2) If your side effects are worrying you or do not seem to be going away after a few days.</a:t>
            </a:r>
          </a:p>
          <a:p>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a:t>
            </a:r>
            <a:r>
              <a:rPr lang="en-US" dirty="0"/>
              <a:t>https://www.cdc.gov/coronavirus/2019-ncov/vaccines/safety/adverse-events.html</a:t>
            </a:r>
            <a:r>
              <a:rPr lang="en-US" b="0" i="0" dirty="0">
                <a:solidFill>
                  <a:srgbClr val="000000"/>
                </a:solidFill>
                <a:effectLst/>
              </a:rPr>
              <a:t>).</a:t>
            </a:r>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21</a:t>
            </a:fld>
            <a:endParaRPr lang="en-US"/>
          </a:p>
        </p:txBody>
      </p:sp>
    </p:spTree>
    <p:extLst>
      <p:ext uri="{BB962C8B-B14F-4D97-AF65-F5344CB8AC3E}">
        <p14:creationId xmlns:p14="http://schemas.microsoft.com/office/powerpoint/2010/main" val="1643390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rgbClr val="0563C1"/>
                </a:solidFill>
                <a:effectLst/>
                <a:latin typeface="+mj-lt"/>
                <a:ea typeface="Times New Roman" panose="02020603050405020304" pitchFamily="18" charset="0"/>
                <a:cs typeface="Times New Roman" panose="02020603050405020304" pitchFamily="18" charset="0"/>
                <a:hlinkClick r:id="rId3"/>
              </a:rPr>
              <a:t>https://www.cdc.gov/coronavirus/2019-ncov/lab/resources/antibody-tests.html</a:t>
            </a:r>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22</a:t>
            </a:fld>
            <a:endParaRPr lang="en-US"/>
          </a:p>
        </p:txBody>
      </p:sp>
    </p:spTree>
    <p:extLst>
      <p:ext uri="{BB962C8B-B14F-4D97-AF65-F5344CB8AC3E}">
        <p14:creationId xmlns:p14="http://schemas.microsoft.com/office/powerpoint/2010/main" val="3521678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https://www.hopkinsmedicine.org/health/conditions-and-diseases/coronavirus/covid19-vaccine-hesitancy-12-things-you</a:t>
            </a:r>
          </a:p>
        </p:txBody>
      </p:sp>
      <p:sp>
        <p:nvSpPr>
          <p:cNvPr id="4" name="Slide Number Placeholder 3"/>
          <p:cNvSpPr>
            <a:spLocks noGrp="1"/>
          </p:cNvSpPr>
          <p:nvPr>
            <p:ph type="sldNum" sz="quarter" idx="5"/>
          </p:nvPr>
        </p:nvSpPr>
        <p:spPr/>
        <p:txBody>
          <a:bodyPr/>
          <a:lstStyle/>
          <a:p>
            <a:fld id="{F0B167FE-FF0C-4A03-B5A4-6B16F42D241C}" type="slidenum">
              <a:rPr lang="en-US" smtClean="0"/>
              <a:t>23</a:t>
            </a:fld>
            <a:endParaRPr lang="en-US"/>
          </a:p>
        </p:txBody>
      </p:sp>
    </p:spTree>
    <p:extLst>
      <p:ext uri="{BB962C8B-B14F-4D97-AF65-F5344CB8AC3E}">
        <p14:creationId xmlns:p14="http://schemas.microsoft.com/office/powerpoint/2010/main" val="1782159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Misinformation, while erroneous, is not intended to cause harm, unlike disinformation or mal-information. </a:t>
            </a:r>
          </a:p>
          <a:p>
            <a:endParaRPr lang="en-US" dirty="0"/>
          </a:p>
          <a:p>
            <a:pPr marL="171450" indent="-171450">
              <a:buFont typeface="Wingdings" panose="05000000000000000000" pitchFamily="2" charset="2"/>
              <a:buChar char="q"/>
            </a:pPr>
            <a:r>
              <a:rPr lang="en-US" dirty="0"/>
              <a:t>Misinformation can be addressed by the physician to improve accurate vaccination facts and mitigate the dissemination of erroneous data that may impact others.  (https://link.springer.com/article/10.1365/s43439-020-00010-7)</a:t>
            </a:r>
          </a:p>
        </p:txBody>
      </p:sp>
      <p:sp>
        <p:nvSpPr>
          <p:cNvPr id="4" name="Slide Number Placeholder 3"/>
          <p:cNvSpPr>
            <a:spLocks noGrp="1"/>
          </p:cNvSpPr>
          <p:nvPr>
            <p:ph type="sldNum" sz="quarter" idx="5"/>
          </p:nvPr>
        </p:nvSpPr>
        <p:spPr/>
        <p:txBody>
          <a:bodyPr/>
          <a:lstStyle/>
          <a:p>
            <a:fld id="{F0B167FE-FF0C-4A03-B5A4-6B16F42D241C}" type="slidenum">
              <a:rPr lang="en-US" smtClean="0"/>
              <a:t>24</a:t>
            </a:fld>
            <a:endParaRPr lang="en-US"/>
          </a:p>
        </p:txBody>
      </p:sp>
    </p:spTree>
    <p:extLst>
      <p:ext uri="{BB962C8B-B14F-4D97-AF65-F5344CB8AC3E}">
        <p14:creationId xmlns:p14="http://schemas.microsoft.com/office/powerpoint/2010/main" val="3907086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myths are common examples of misinformation circulating in the public. https://www.cdc.gov/coronavirus/2019-ncov/vaccines/facts.html</a:t>
            </a:r>
          </a:p>
        </p:txBody>
      </p:sp>
      <p:sp>
        <p:nvSpPr>
          <p:cNvPr id="4" name="Slide Number Placeholder 3"/>
          <p:cNvSpPr>
            <a:spLocks noGrp="1"/>
          </p:cNvSpPr>
          <p:nvPr>
            <p:ph type="sldNum" sz="quarter" idx="5"/>
          </p:nvPr>
        </p:nvSpPr>
        <p:spPr/>
        <p:txBody>
          <a:bodyPr/>
          <a:lstStyle/>
          <a:p>
            <a:fld id="{F0B167FE-FF0C-4A03-B5A4-6B16F42D241C}" type="slidenum">
              <a:rPr lang="en-US" smtClean="0"/>
              <a:t>25</a:t>
            </a:fld>
            <a:endParaRPr lang="en-US"/>
          </a:p>
        </p:txBody>
      </p:sp>
    </p:spTree>
    <p:extLst>
      <p:ext uri="{BB962C8B-B14F-4D97-AF65-F5344CB8AC3E}">
        <p14:creationId xmlns:p14="http://schemas.microsoft.com/office/powerpoint/2010/main" val="356444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dirty="0">
                <a:latin typeface="+mn-lt"/>
              </a:rPr>
              <a:t>Liu &amp; Li, 2021. </a:t>
            </a:r>
            <a:r>
              <a:rPr lang="en-US" dirty="0">
                <a:latin typeface="+mn-lt"/>
              </a:rPr>
              <a:t>Hesitancy is not a linear or superficial phenomenon. It’s a highly complex decision-making process involving social, emotional, political, cognitive, and cultural factors (Glassman, 2022).</a:t>
            </a:r>
          </a:p>
          <a:p>
            <a:pPr marR="0" lvl="0" algn="l" defTabSz="914400" rtl="0" eaLnBrk="1" fontAlgn="auto" latinLnBrk="0" hangingPunct="1">
              <a:lnSpc>
                <a:spcPct val="100000"/>
              </a:lnSpc>
              <a:spcBef>
                <a:spcPts val="0"/>
              </a:spcBef>
              <a:spcAft>
                <a:spcPts val="0"/>
              </a:spcAft>
              <a:buClrTx/>
              <a:buSzTx/>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i="0" dirty="0">
                <a:solidFill>
                  <a:srgbClr val="000000"/>
                </a:solidFill>
                <a:effectLst/>
                <a:latin typeface="+mn-lt"/>
              </a:rPr>
              <a:t>In a study by </a:t>
            </a:r>
            <a:r>
              <a:rPr lang="en-US" sz="1200" b="1" i="0" dirty="0" err="1">
                <a:solidFill>
                  <a:srgbClr val="000000"/>
                </a:solidFill>
                <a:effectLst/>
                <a:latin typeface="+mn-lt"/>
              </a:rPr>
              <a:t>Latkin</a:t>
            </a:r>
            <a:r>
              <a:rPr lang="en-US" sz="1200" b="1" i="0" dirty="0">
                <a:solidFill>
                  <a:srgbClr val="000000"/>
                </a:solidFill>
                <a:effectLst/>
                <a:latin typeface="+mn-lt"/>
              </a:rPr>
              <a:t> et al </a:t>
            </a:r>
            <a:r>
              <a:rPr lang="en-US" sz="1200" b="0" i="0" dirty="0">
                <a:solidFill>
                  <a:srgbClr val="000000"/>
                </a:solidFill>
                <a:effectLst/>
                <a:latin typeface="+mn-lt"/>
              </a:rPr>
              <a:t>titled “COVID-19 vaccine intentions in the United States, a social-ecological framework”: </a:t>
            </a:r>
            <a:r>
              <a:rPr lang="en-US" b="0" i="0" dirty="0">
                <a:solidFill>
                  <a:srgbClr val="212121"/>
                </a:solidFill>
                <a:effectLst/>
                <a:latin typeface="+mn-lt"/>
              </a:rPr>
              <a:t> this study suggests several avenues for COVID-19 vaccine promotion campaigns, including social network diffusion strategies and cross-partisan messaging, to promote vaccine trust. </a:t>
            </a:r>
            <a:r>
              <a:rPr lang="en-US" b="1" i="0" dirty="0">
                <a:solidFill>
                  <a:srgbClr val="212121"/>
                </a:solidFill>
                <a:effectLst/>
                <a:latin typeface="+mn-lt"/>
              </a:rPr>
              <a:t>The racial and gender differences in vaccine intentions also suggest the need to tailor campaigns based on gender and race. (</a:t>
            </a:r>
            <a:r>
              <a:rPr lang="en-US" b="1" i="0" dirty="0" err="1">
                <a:solidFill>
                  <a:srgbClr val="212121"/>
                </a:solidFill>
                <a:effectLst/>
                <a:latin typeface="+mn-lt"/>
              </a:rPr>
              <a:t>Latkin</a:t>
            </a:r>
            <a:r>
              <a:rPr lang="en-US" b="1" i="0" dirty="0">
                <a:solidFill>
                  <a:srgbClr val="212121"/>
                </a:solidFill>
                <a:effectLst/>
                <a:latin typeface="+mn-lt"/>
              </a:rPr>
              <a:t> et al: </a:t>
            </a:r>
            <a:r>
              <a:rPr lang="en-US" dirty="0">
                <a:latin typeface="+mn-lt"/>
                <a:hlinkClick r:id="rId3"/>
              </a:rPr>
              <a:t>https://www.ncbi.nlm.nih.gov/pmc/articles/PMC7945864/</a:t>
            </a:r>
            <a:r>
              <a:rPr lang="en-US" dirty="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212121"/>
              </a:solidFill>
              <a:effectLst/>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26</a:t>
            </a:fld>
            <a:endParaRPr lang="en-US"/>
          </a:p>
        </p:txBody>
      </p:sp>
    </p:spTree>
    <p:extLst>
      <p:ext uri="{BB962C8B-B14F-4D97-AF65-F5344CB8AC3E}">
        <p14:creationId xmlns:p14="http://schemas.microsoft.com/office/powerpoint/2010/main" val="3174511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Both disease and vaccination may be associated with risk.</a:t>
            </a:r>
          </a:p>
          <a:p>
            <a:pPr marR="0" lvl="0" algn="l" defTabSz="914400" rtl="0" eaLnBrk="1" fontAlgn="auto" latinLnBrk="0" hangingPunct="1">
              <a:lnSpc>
                <a:spcPct val="100000"/>
              </a:lnSpc>
              <a:spcBef>
                <a:spcPts val="0"/>
              </a:spcBef>
              <a:spcAft>
                <a:spcPts val="0"/>
              </a:spcAft>
              <a:buClrTx/>
              <a:buSzTx/>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A person may think that the disease is likely and/or severe, and he or she may feel that vaccine side-effects are likely and/or severe. </a:t>
            </a:r>
          </a:p>
          <a:p>
            <a:pPr marR="0" lvl="0" algn="l" defTabSz="914400" rtl="0" eaLnBrk="1" fontAlgn="auto" latinLnBrk="0" hangingPunct="1">
              <a:lnSpc>
                <a:spcPct val="100000"/>
              </a:lnSpc>
              <a:spcBef>
                <a:spcPts val="0"/>
              </a:spcBef>
              <a:spcAft>
                <a:spcPts val="0"/>
              </a:spcAft>
              <a:buClrTx/>
              <a:buSzTx/>
              <a:tabLst/>
              <a:defRPr/>
            </a:pPr>
            <a:endParaRPr lang="en-US" sz="1400" dirty="0"/>
          </a:p>
          <a:p>
            <a:pPr marL="171450" indent="-171450">
              <a:buFont typeface="Wingdings" panose="05000000000000000000" pitchFamily="2" charset="2"/>
              <a:buChar char="q"/>
            </a:pPr>
            <a:r>
              <a:rPr lang="en-US" sz="1400" dirty="0"/>
              <a:t>The general rule that applies is: • if people perceive high levels of risk of disease, they will be more likely to vaccinate; whereas • if people perceive high levels of risk of vaccination, they will become less likely to vaccinate.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ea typeface="Calibri" panose="020F0502020204030204" pitchFamily="34" charset="0"/>
                <a:cs typeface="Times New Roman" panose="02020603050405020304" pitchFamily="18" charset="0"/>
              </a:rPr>
              <a:t>Cite: </a:t>
            </a:r>
            <a:r>
              <a:rPr lang="en-US" sz="1400" dirty="0">
                <a:effectLst/>
                <a:ea typeface="Calibri" panose="020F0502020204030204" pitchFamily="34" charset="0"/>
                <a:cs typeface="Times New Roman" panose="02020603050405020304" pitchFamily="18" charset="0"/>
              </a:rPr>
              <a:t>World Health Organization. Vaccination and Trust: How concerns arise and the role of communication in mitigating crises </a:t>
            </a:r>
            <a:r>
              <a:rPr lang="en-US" sz="1400" u="sng" dirty="0">
                <a:solidFill>
                  <a:srgbClr val="0563C1"/>
                </a:solidFill>
                <a:effectLst/>
                <a:ea typeface="Calibri" panose="020F0502020204030204" pitchFamily="34" charset="0"/>
                <a:cs typeface="Times New Roman" panose="02020603050405020304" pitchFamily="18" charset="0"/>
                <a:hlinkClick r:id="rId3"/>
              </a:rPr>
              <a:t>https://www.euro.who.int/__data/assets/pdf_file/0004/329647/Vaccines-and-trust.PDF</a:t>
            </a:r>
            <a:endParaRPr lang="en-US" sz="1400" dirty="0">
              <a:effectLst/>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27</a:t>
            </a:fld>
            <a:endParaRPr lang="en-US"/>
          </a:p>
        </p:txBody>
      </p:sp>
    </p:spTree>
    <p:extLst>
      <p:ext uri="{BB962C8B-B14F-4D97-AF65-F5344CB8AC3E}">
        <p14:creationId xmlns:p14="http://schemas.microsoft.com/office/powerpoint/2010/main" val="164719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28</a:t>
            </a:fld>
            <a:endParaRPr lang="en-US"/>
          </a:p>
        </p:txBody>
      </p:sp>
    </p:spTree>
    <p:extLst>
      <p:ext uri="{BB962C8B-B14F-4D97-AF65-F5344CB8AC3E}">
        <p14:creationId xmlns:p14="http://schemas.microsoft.com/office/powerpoint/2010/main" val="1276607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b="1" dirty="0"/>
              <a:t>Precontemplation</a:t>
            </a:r>
            <a:r>
              <a:rPr lang="en-US" dirty="0"/>
              <a:t>: Behavior is unrecognized, and the patient may be in denial without plans to change. May have given upon previous change attempts.</a:t>
            </a:r>
          </a:p>
          <a:p>
            <a:endParaRPr lang="en-US" dirty="0"/>
          </a:p>
          <a:p>
            <a:pPr marL="171450" indent="-171450">
              <a:buFont typeface="Wingdings" panose="05000000000000000000" pitchFamily="2" charset="2"/>
              <a:buChar char="q"/>
            </a:pPr>
            <a:r>
              <a:rPr lang="en-US" b="1" dirty="0"/>
              <a:t>Contemplation</a:t>
            </a:r>
            <a:r>
              <a:rPr lang="en-US" dirty="0"/>
              <a:t>: The patient may recognize behavior &amp; mixed emotions. They may see the reason for change but remain reluctant; therefore, no behavioral change occurs. </a:t>
            </a:r>
          </a:p>
          <a:p>
            <a:endParaRPr lang="en-US" dirty="0"/>
          </a:p>
          <a:p>
            <a:pPr marL="171450" indent="-171450">
              <a:buFont typeface="Wingdings" panose="05000000000000000000" pitchFamily="2" charset="2"/>
              <a:buChar char="q"/>
            </a:pPr>
            <a:r>
              <a:rPr lang="en-US" b="1" dirty="0"/>
              <a:t>Preparation/Action</a:t>
            </a:r>
            <a:r>
              <a:rPr lang="en-US" dirty="0"/>
              <a:t>: May decide to change, think of ways to change, and take action steps. Initiation of change may occur but problem behavior as well.</a:t>
            </a:r>
          </a:p>
          <a:p>
            <a:endParaRPr lang="en-US" dirty="0"/>
          </a:p>
          <a:p>
            <a:pPr marL="171450" indent="-171450">
              <a:buFont typeface="Wingdings" panose="05000000000000000000" pitchFamily="2" charset="2"/>
              <a:buChar char="q"/>
            </a:pPr>
            <a:r>
              <a:rPr lang="en-US" b="1" dirty="0"/>
              <a:t>Maintenance</a:t>
            </a:r>
            <a:r>
              <a:rPr lang="en-US" dirty="0"/>
              <a:t>: Changes are maintained but challenges may remain.</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b="1" dirty="0"/>
              <a:t>Relapse</a:t>
            </a:r>
            <a:r>
              <a:rPr lang="en-US" dirty="0"/>
              <a:t>: This May occur at any stage and patients may return to their behavior.</a:t>
            </a:r>
          </a:p>
          <a:p>
            <a:r>
              <a:rPr lang="en-US" dirty="0"/>
              <a:t>Image credit: https://www.ncbi.nlm.nih.gov/books/NBK138719/figure/part1_ch1.f2/</a:t>
            </a:r>
          </a:p>
        </p:txBody>
      </p:sp>
      <p:sp>
        <p:nvSpPr>
          <p:cNvPr id="4" name="Slide Number Placeholder 3"/>
          <p:cNvSpPr>
            <a:spLocks noGrp="1"/>
          </p:cNvSpPr>
          <p:nvPr>
            <p:ph type="sldNum" sz="quarter" idx="5"/>
          </p:nvPr>
        </p:nvSpPr>
        <p:spPr/>
        <p:txBody>
          <a:bodyPr/>
          <a:lstStyle/>
          <a:p>
            <a:fld id="{F0B167FE-FF0C-4A03-B5A4-6B16F42D241C}" type="slidenum">
              <a:rPr lang="en-US" smtClean="0"/>
              <a:t>29</a:t>
            </a:fld>
            <a:endParaRPr lang="en-US"/>
          </a:p>
        </p:txBody>
      </p:sp>
    </p:spTree>
    <p:extLst>
      <p:ext uri="{BB962C8B-B14F-4D97-AF65-F5344CB8AC3E}">
        <p14:creationId xmlns:p14="http://schemas.microsoft.com/office/powerpoint/2010/main" val="186158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ookman Old Style" panose="02050604050505020204" pitchFamily="18" charset="0"/>
              </a:rPr>
              <a:t>https://coronavirus.jhu.edu/region/united-states</a:t>
            </a:r>
          </a:p>
        </p:txBody>
      </p:sp>
      <p:sp>
        <p:nvSpPr>
          <p:cNvPr id="4" name="Slide Number Placeholder 3"/>
          <p:cNvSpPr>
            <a:spLocks noGrp="1"/>
          </p:cNvSpPr>
          <p:nvPr>
            <p:ph type="sldNum" sz="quarter" idx="5"/>
          </p:nvPr>
        </p:nvSpPr>
        <p:spPr/>
        <p:txBody>
          <a:bodyPr/>
          <a:lstStyle/>
          <a:p>
            <a:fld id="{F0B167FE-FF0C-4A03-B5A4-6B16F42D241C}" type="slidenum">
              <a:rPr lang="en-US" smtClean="0"/>
              <a:t>3</a:t>
            </a:fld>
            <a:endParaRPr lang="en-US"/>
          </a:p>
        </p:txBody>
      </p:sp>
    </p:spTree>
    <p:extLst>
      <p:ext uri="{BB962C8B-B14F-4D97-AF65-F5344CB8AC3E}">
        <p14:creationId xmlns:p14="http://schemas.microsoft.com/office/powerpoint/2010/main" val="2923775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1" i="0" dirty="0">
                <a:solidFill>
                  <a:srgbClr val="1A1A1A"/>
                </a:solidFill>
                <a:effectLst/>
              </a:rPr>
              <a:t>To Be (Vaccinated) or Not to Be: The Effect of Media Exposure, Institutional Trust, and Incentives on Attitudes toward COVID-19 Vaccination</a:t>
            </a:r>
          </a:p>
          <a:p>
            <a:r>
              <a:rPr lang="en-US" dirty="0"/>
              <a:t>(https://pubmed.ncbi.nlm.nih.gov/34948501/) </a:t>
            </a:r>
          </a:p>
          <a:p>
            <a:pPr marL="228600" indent="-228600">
              <a:buAutoNum type="arabicPeriod"/>
            </a:pPr>
            <a:r>
              <a:rPr lang="en-US" dirty="0"/>
              <a:t>The relationship between exposure to information about the vaccine and attitude toward vaccination is not direct as was expected from social learning theory. The </a:t>
            </a:r>
            <a:r>
              <a:rPr lang="en-US" b="1" dirty="0"/>
              <a:t>effect of exposure to information about COVID-19 vaccination on attitude formation was rather indirect and mediated by individuals’ trust of the players, such as trust in governmental institutions and media </a:t>
            </a:r>
            <a:r>
              <a:rPr lang="en-US" dirty="0"/>
              <a:t>(mass media and social media).</a:t>
            </a:r>
          </a:p>
          <a:p>
            <a:pPr marL="228600" indent="-228600">
              <a:buAutoNum type="arabicPeriod"/>
            </a:pPr>
            <a:r>
              <a:rPr lang="en-US" dirty="0"/>
              <a:t>Second, the effect of trust on attitude is source dependent. </a:t>
            </a:r>
          </a:p>
          <a:p>
            <a:pPr marL="228600" indent="-228600">
              <a:buAutoNum type="arabicPeriod"/>
            </a:pPr>
            <a:r>
              <a:rPr lang="en-US" dirty="0"/>
              <a:t>Third, the </a:t>
            </a:r>
            <a:r>
              <a:rPr lang="en-US" b="1" dirty="0"/>
              <a:t>use of incentives</a:t>
            </a:r>
            <a:r>
              <a:rPr lang="en-US" dirty="0"/>
              <a:t>, such as green pass documenting vaccination, monetary incentives, or vaccine accessibility (available in safe, familiar, and convenient places</a:t>
            </a:r>
            <a:r>
              <a:rPr lang="en-US" b="1" dirty="0"/>
              <a:t>) can reduce the institutional mistrust effect and enhance vaccination attitude and actual vaccination.</a:t>
            </a:r>
          </a:p>
          <a:p>
            <a:pPr marL="171450" indent="-171450">
              <a:buFont typeface="Wingdings" panose="05000000000000000000" pitchFamily="2" charset="2"/>
              <a:buChar char="q"/>
            </a:pPr>
            <a:r>
              <a:rPr lang="en-US" b="1" i="0" dirty="0">
                <a:solidFill>
                  <a:srgbClr val="212121"/>
                </a:solidFill>
                <a:effectLst/>
              </a:rPr>
              <a:t>Study: Individual and social determinants of COVID-19 vaccine uptake. </a:t>
            </a:r>
            <a:r>
              <a:rPr lang="en-US" b="0" i="0" dirty="0">
                <a:solidFill>
                  <a:srgbClr val="333333"/>
                </a:solidFill>
                <a:effectLst/>
              </a:rPr>
              <a:t> </a:t>
            </a:r>
          </a:p>
          <a:p>
            <a:pPr marL="171450" indent="-171450">
              <a:buFont typeface="Arial" panose="020B0604020202020204" pitchFamily="34" charset="0"/>
              <a:buChar char="•"/>
            </a:pPr>
            <a:r>
              <a:rPr lang="en-US" b="0" i="0" dirty="0">
                <a:solidFill>
                  <a:srgbClr val="333333"/>
                </a:solidFill>
                <a:effectLst/>
              </a:rPr>
              <a:t>Outcome variables of interest were the likelihood of vaccinating self and the likelihood of vaccinating people under one’s care (such as children) measuring behavioral intentions. </a:t>
            </a:r>
          </a:p>
          <a:p>
            <a:pPr marL="171450" indent="-171450">
              <a:buFont typeface="Arial" panose="020B0604020202020204" pitchFamily="34" charset="0"/>
              <a:buChar char="•"/>
            </a:pPr>
            <a:r>
              <a:rPr lang="en-US" b="0" i="0" dirty="0">
                <a:solidFill>
                  <a:srgbClr val="333333"/>
                </a:solidFill>
                <a:effectLst/>
              </a:rPr>
              <a:t>The results indicated that 68% agreed to get the vaccine for themselves and 65% for people under their care, respectively. </a:t>
            </a:r>
          </a:p>
          <a:p>
            <a:pPr marL="171450" indent="-171450">
              <a:buFont typeface="Arial" panose="020B0604020202020204" pitchFamily="34" charset="0"/>
              <a:buChar char="•"/>
            </a:pPr>
            <a:r>
              <a:rPr lang="en-US" b="0" i="0" dirty="0">
                <a:solidFill>
                  <a:srgbClr val="333333"/>
                </a:solidFill>
                <a:effectLst/>
              </a:rPr>
              <a:t>Risk perceptions (severity of and susceptibility to COVID-19) were significantly associated with vaccine uptake. </a:t>
            </a:r>
          </a:p>
          <a:p>
            <a:pPr marL="171450" indent="-171450">
              <a:buFont typeface="Arial" panose="020B0604020202020204" pitchFamily="34" charset="0"/>
              <a:buChar char="•"/>
            </a:pPr>
            <a:r>
              <a:rPr lang="en-US" b="0" i="0" dirty="0">
                <a:solidFill>
                  <a:srgbClr val="333333"/>
                </a:solidFill>
                <a:effectLst/>
              </a:rPr>
              <a:t>People who relied on “conservative” news outlets, Republicans, and who had low confidence in scientists are least likely to vaccinate themselves or children. </a:t>
            </a:r>
          </a:p>
          <a:p>
            <a:pPr marL="171450" indent="-171450">
              <a:buFont typeface="Arial" panose="020B0604020202020204" pitchFamily="34" charset="0"/>
              <a:buChar char="•"/>
            </a:pPr>
            <a:r>
              <a:rPr lang="en-US" b="0" i="0" dirty="0">
                <a:solidFill>
                  <a:srgbClr val="333333"/>
                </a:solidFill>
                <a:effectLst/>
              </a:rPr>
              <a:t>Non-Hispanic Blacks and those with least schooling were also less likely to receive COVID-19 vaccine for themselves or people in their care</a:t>
            </a:r>
            <a:endParaRPr lang="en-US" b="1" i="0" dirty="0">
              <a:solidFill>
                <a:srgbClr val="212121"/>
              </a:solidFill>
              <a:effectLst/>
            </a:endParaRPr>
          </a:p>
          <a:p>
            <a:r>
              <a:rPr lang="en-US" dirty="0"/>
              <a:t>(https://bmcpublichealth.biomedcentral.com/articles/10.1186/s12889-021-10862-1)</a:t>
            </a:r>
          </a:p>
        </p:txBody>
      </p:sp>
      <p:sp>
        <p:nvSpPr>
          <p:cNvPr id="4" name="Slide Number Placeholder 3"/>
          <p:cNvSpPr>
            <a:spLocks noGrp="1"/>
          </p:cNvSpPr>
          <p:nvPr>
            <p:ph type="sldNum" sz="quarter" idx="5"/>
          </p:nvPr>
        </p:nvSpPr>
        <p:spPr/>
        <p:txBody>
          <a:bodyPr/>
          <a:lstStyle/>
          <a:p>
            <a:fld id="{F0B167FE-FF0C-4A03-B5A4-6B16F42D241C}" type="slidenum">
              <a:rPr lang="en-US" smtClean="0"/>
              <a:t>30</a:t>
            </a:fld>
            <a:endParaRPr lang="en-US"/>
          </a:p>
        </p:txBody>
      </p:sp>
    </p:spTree>
    <p:extLst>
      <p:ext uri="{BB962C8B-B14F-4D97-AF65-F5344CB8AC3E}">
        <p14:creationId xmlns:p14="http://schemas.microsoft.com/office/powerpoint/2010/main" val="1635397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In life, there is a continuum of independence and interdependence. </a:t>
            </a:r>
          </a:p>
          <a:p>
            <a:endParaRPr lang="en-US" dirty="0"/>
          </a:p>
          <a:p>
            <a:pPr marL="171450" indent="-171450">
              <a:buFont typeface="Wingdings" panose="05000000000000000000" pitchFamily="2" charset="2"/>
              <a:buChar char="q"/>
            </a:pPr>
            <a:r>
              <a:rPr lang="en-US" dirty="0"/>
              <a:t>Research is showing the scientific reality of interconnectedness in the lives of ourselves, others, and the world. </a:t>
            </a:r>
          </a:p>
          <a:p>
            <a:endParaRPr lang="en-US" dirty="0"/>
          </a:p>
          <a:p>
            <a:pPr marL="171450" indent="-171450">
              <a:buFont typeface="Wingdings" panose="05000000000000000000" pitchFamily="2" charset="2"/>
              <a:buChar char="q"/>
            </a:pPr>
            <a:r>
              <a:rPr lang="en-US" dirty="0"/>
              <a:t>The energy of the heart links us to each other. </a:t>
            </a:r>
          </a:p>
          <a:p>
            <a:endParaRPr lang="en-US" dirty="0"/>
          </a:p>
          <a:p>
            <a:pPr marL="171450" indent="-171450">
              <a:buFont typeface="Wingdings" panose="05000000000000000000" pitchFamily="2" charset="2"/>
              <a:buChar char="q"/>
            </a:pPr>
            <a:r>
              <a:rPr lang="en-US" dirty="0"/>
              <a:t>Through a measurable electromagnetic energy field emitted by the heart, humans are connected to all living things and each other. (</a:t>
            </a:r>
            <a:r>
              <a:rPr lang="en-US" dirty="0">
                <a:hlinkClick r:id="rId3"/>
              </a:rPr>
              <a:t>www.heartmath.org/gci</a:t>
            </a:r>
            <a:r>
              <a:rPr lang="en-US" dirty="0"/>
              <a:t>).</a:t>
            </a:r>
          </a:p>
          <a:p>
            <a:endParaRPr lang="en-US" dirty="0"/>
          </a:p>
          <a:p>
            <a:pPr marL="171450" indent="-171450">
              <a:buFont typeface="Wingdings" panose="05000000000000000000" pitchFamily="2" charset="2"/>
              <a:buChar char="q"/>
            </a:pPr>
            <a:r>
              <a:rPr lang="en-US" dirty="0"/>
              <a:t>Our interactions can shift the internal state of another from one of incoherence to one of inner balance thus facilitating the healing process.</a:t>
            </a:r>
          </a:p>
        </p:txBody>
      </p:sp>
      <p:sp>
        <p:nvSpPr>
          <p:cNvPr id="4" name="Slide Number Placeholder 3"/>
          <p:cNvSpPr>
            <a:spLocks noGrp="1"/>
          </p:cNvSpPr>
          <p:nvPr>
            <p:ph type="sldNum" sz="quarter" idx="5"/>
          </p:nvPr>
        </p:nvSpPr>
        <p:spPr/>
        <p:txBody>
          <a:bodyPr/>
          <a:lstStyle/>
          <a:p>
            <a:fld id="{F0B167FE-FF0C-4A03-B5A4-6B16F42D241C}" type="slidenum">
              <a:rPr lang="en-US" smtClean="0"/>
              <a:t>31</a:t>
            </a:fld>
            <a:endParaRPr lang="en-US"/>
          </a:p>
        </p:txBody>
      </p:sp>
    </p:spTree>
    <p:extLst>
      <p:ext uri="{BB962C8B-B14F-4D97-AF65-F5344CB8AC3E}">
        <p14:creationId xmlns:p14="http://schemas.microsoft.com/office/powerpoint/2010/main" val="3290025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Embracing an attitude of empathy and collaboration. </a:t>
            </a:r>
          </a:p>
          <a:p>
            <a:endParaRPr lang="en-US" dirty="0"/>
          </a:p>
          <a:p>
            <a:pPr marL="171450" indent="-171450">
              <a:buFont typeface="Wingdings" panose="05000000000000000000" pitchFamily="2" charset="2"/>
              <a:buChar char="q"/>
            </a:pPr>
            <a:r>
              <a:rPr lang="en-US" dirty="0"/>
              <a:t>A JAMA study showed that when physicians stop all actions and became still during a patient visit,  the patient provided important information to their care that they had reluctant to share. </a:t>
            </a:r>
          </a:p>
          <a:p>
            <a:endParaRPr lang="en-US" dirty="0"/>
          </a:p>
          <a:p>
            <a:pPr marL="171450" indent="-171450">
              <a:buFont typeface="Wingdings" panose="05000000000000000000" pitchFamily="2" charset="2"/>
              <a:buChar char="q"/>
            </a:pPr>
            <a:r>
              <a:rPr lang="en-US" dirty="0"/>
              <a:t>Therefore, when the physician directly focuses and listens to the patient by TAKING TIME TO STOP AND ENGAGE improved communication and insight results. (RAKEL) (https://pubmed.ncbi.nlm.nih.gov/10478689/)</a:t>
            </a:r>
          </a:p>
        </p:txBody>
      </p:sp>
      <p:sp>
        <p:nvSpPr>
          <p:cNvPr id="4" name="Slide Number Placeholder 3"/>
          <p:cNvSpPr>
            <a:spLocks noGrp="1"/>
          </p:cNvSpPr>
          <p:nvPr>
            <p:ph type="sldNum" sz="quarter" idx="5"/>
          </p:nvPr>
        </p:nvSpPr>
        <p:spPr/>
        <p:txBody>
          <a:bodyPr/>
          <a:lstStyle/>
          <a:p>
            <a:fld id="{F0B167FE-FF0C-4A03-B5A4-6B16F42D241C}" type="slidenum">
              <a:rPr lang="en-US" smtClean="0"/>
              <a:t>32</a:t>
            </a:fld>
            <a:endParaRPr lang="en-US"/>
          </a:p>
        </p:txBody>
      </p:sp>
    </p:spTree>
    <p:extLst>
      <p:ext uri="{BB962C8B-B14F-4D97-AF65-F5344CB8AC3E}">
        <p14:creationId xmlns:p14="http://schemas.microsoft.com/office/powerpoint/2010/main" val="3982346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As social creatures, we read facial expressions and other nonverbal cues to feel safe and understood. </a:t>
            </a:r>
          </a:p>
          <a:p>
            <a:pPr marL="171450" indent="-171450">
              <a:buFont typeface="Wingdings" panose="05000000000000000000" pitchFamily="2" charset="2"/>
              <a:buChar char="q"/>
            </a:pPr>
            <a:r>
              <a:rPr lang="en-US" dirty="0"/>
              <a:t>Mirror neurons play a role in social interaction. When one mirrors the facial expressions of another they feel understood. </a:t>
            </a:r>
          </a:p>
          <a:p>
            <a:pPr marL="171450" indent="-171450">
              <a:buFont typeface="Wingdings" panose="05000000000000000000" pitchFamily="2" charset="2"/>
              <a:buChar char="q"/>
            </a:pPr>
            <a:r>
              <a:rPr lang="en-US" b="0" dirty="0"/>
              <a:t>In a study </a:t>
            </a:r>
            <a:r>
              <a:rPr lang="en-US" dirty="0"/>
              <a:t>titled “</a:t>
            </a:r>
            <a:r>
              <a:rPr lang="en-US" b="1" i="0" u="none" dirty="0"/>
              <a:t>The busy social brain: evidence for automaticity and control in the Nervous System supporting social cognition and action understanding</a:t>
            </a:r>
            <a:r>
              <a:rPr lang="en-US" u="none" dirty="0"/>
              <a:t>”, </a:t>
            </a:r>
            <a:r>
              <a:rPr lang="en-US" b="0" i="0" u="none" dirty="0">
                <a:solidFill>
                  <a:srgbClr val="212121"/>
                </a:solidFill>
                <a:effectLst/>
                <a:latin typeface="BlinkMacSystemFont"/>
              </a:rPr>
              <a:t>results support a </a:t>
            </a:r>
            <a:r>
              <a:rPr lang="en-US" b="0" i="0" dirty="0">
                <a:solidFill>
                  <a:srgbClr val="212121"/>
                </a:solidFill>
                <a:effectLst/>
                <a:latin typeface="BlinkMacSystemFont"/>
              </a:rPr>
              <a:t>dual-process model of the brain systems underlying action understanding and social cognition; the </a:t>
            </a:r>
            <a:r>
              <a:rPr lang="en-US" b="1" i="0" dirty="0">
                <a:solidFill>
                  <a:srgbClr val="212121"/>
                </a:solidFill>
                <a:effectLst/>
                <a:latin typeface="BlinkMacSystemFont"/>
              </a:rPr>
              <a:t>mirror neuron system supports automatic behavior identification</a:t>
            </a:r>
            <a:r>
              <a:rPr lang="en-US" b="0" i="0" dirty="0">
                <a:solidFill>
                  <a:srgbClr val="212121"/>
                </a:solidFill>
                <a:effectLst/>
                <a:latin typeface="BlinkMacSystemFont"/>
              </a:rPr>
              <a:t>, and the </a:t>
            </a:r>
            <a:r>
              <a:rPr lang="en-US" b="1" i="0" dirty="0">
                <a:solidFill>
                  <a:srgbClr val="212121"/>
                </a:solidFill>
                <a:effectLst/>
                <a:latin typeface="BlinkMacSystemFont"/>
              </a:rPr>
              <a:t>mentalizing system supports controlled social causal attribution</a:t>
            </a:r>
            <a:r>
              <a:rPr lang="en-US" b="0" i="0" dirty="0">
                <a:solidFill>
                  <a:srgbClr val="212121"/>
                </a:solidFill>
                <a:effectLst/>
                <a:latin typeface="BlinkMacSystemFont"/>
              </a:rPr>
              <a:t>.</a:t>
            </a:r>
            <a:r>
              <a:rPr lang="en-US" dirty="0"/>
              <a:t> (</a:t>
            </a:r>
            <a:r>
              <a:rPr lang="en-US" dirty="0" err="1"/>
              <a:t>Spunt</a:t>
            </a:r>
            <a:r>
              <a:rPr lang="en-US" dirty="0"/>
              <a:t> and Lieberman) (https://pubmed.ncbi.nlm.nih.gov/23221019/). </a:t>
            </a:r>
          </a:p>
          <a:p>
            <a:pPr marL="171450" indent="-171450">
              <a:buFont typeface="Wingdings" panose="05000000000000000000" pitchFamily="2" charset="2"/>
              <a:buChar char="q"/>
            </a:pPr>
            <a:r>
              <a:rPr lang="en-US" dirty="0"/>
              <a:t>In a JAMA-published study titled  “</a:t>
            </a:r>
            <a:r>
              <a:rPr lang="en-US" b="1" dirty="0"/>
              <a:t>A model of empathic communication in the medical interview</a:t>
            </a:r>
            <a:r>
              <a:rPr lang="en-US" dirty="0"/>
              <a:t>”, </a:t>
            </a:r>
            <a:r>
              <a:rPr lang="en-US" b="0" i="0" dirty="0">
                <a:solidFill>
                  <a:srgbClr val="212121"/>
                </a:solidFill>
                <a:effectLst/>
                <a:latin typeface="BlinkMacSystemFont"/>
              </a:rPr>
              <a:t>the basic empathic skillset recognize when emotions may be present but not directly expressed, inviting exploration of these unexpressed feelings, and effectively acknowledging these feelings so the patient feels understood. </a:t>
            </a:r>
          </a:p>
          <a:p>
            <a:pPr marL="171450" indent="-171450">
              <a:buFont typeface="Wingdings" panose="05000000000000000000" pitchFamily="2" charset="2"/>
              <a:buChar char="q"/>
            </a:pPr>
            <a:r>
              <a:rPr lang="en-US" b="0" i="0" dirty="0">
                <a:solidFill>
                  <a:srgbClr val="212121"/>
                </a:solidFill>
                <a:effectLst/>
                <a:latin typeface="BlinkMacSystemFont"/>
              </a:rPr>
              <a:t>The lack of acknowledgment by physicians of both direct and indirect expressions of affect was found to pose a threat to the patient-physician relationship.</a:t>
            </a:r>
            <a:r>
              <a:rPr lang="en-US" dirty="0"/>
              <a:t> (https://pubmed.ncbi.nlm.nih.gov/9039890/)</a:t>
            </a:r>
          </a:p>
        </p:txBody>
      </p:sp>
      <p:sp>
        <p:nvSpPr>
          <p:cNvPr id="4" name="Slide Number Placeholder 3"/>
          <p:cNvSpPr>
            <a:spLocks noGrp="1"/>
          </p:cNvSpPr>
          <p:nvPr>
            <p:ph type="sldNum" sz="quarter" idx="5"/>
          </p:nvPr>
        </p:nvSpPr>
        <p:spPr/>
        <p:txBody>
          <a:bodyPr/>
          <a:lstStyle/>
          <a:p>
            <a:fld id="{F0B167FE-FF0C-4A03-B5A4-6B16F42D241C}" type="slidenum">
              <a:rPr lang="en-US" smtClean="0"/>
              <a:t>33</a:t>
            </a:fld>
            <a:endParaRPr lang="en-US"/>
          </a:p>
        </p:txBody>
      </p:sp>
    </p:spTree>
    <p:extLst>
      <p:ext uri="{BB962C8B-B14F-4D97-AF65-F5344CB8AC3E}">
        <p14:creationId xmlns:p14="http://schemas.microsoft.com/office/powerpoint/2010/main" val="1930112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There is a silent process that occurs in engagement with others. </a:t>
            </a:r>
          </a:p>
          <a:p>
            <a:endParaRPr lang="en-US" dirty="0"/>
          </a:p>
          <a:p>
            <a:pPr marL="171450" indent="-171450">
              <a:buFont typeface="Wingdings" panose="05000000000000000000" pitchFamily="2" charset="2"/>
              <a:buChar char="q"/>
            </a:pPr>
            <a:r>
              <a:rPr lang="en-US" dirty="0"/>
              <a:t>A physician in heart coherence can aid in attuning a patient’s physiology into coherence, a state of where the immune, hormonal, and nervous systems function in optimal energetic coordination. </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This is also a state when the mind, heart, and emotions are operating in a synchronized and balanced fashion. </a:t>
            </a:r>
          </a:p>
          <a:p>
            <a:endParaRPr lang="en-US" dirty="0"/>
          </a:p>
          <a:p>
            <a:pPr marL="171450" indent="-171450">
              <a:buFont typeface="Wingdings" panose="05000000000000000000" pitchFamily="2" charset="2"/>
              <a:buChar char="q"/>
            </a:pPr>
            <a:r>
              <a:rPr lang="en-US" b="1" dirty="0"/>
              <a:t>This is one reason why we remember how others make us feel</a:t>
            </a:r>
            <a:r>
              <a:rPr lang="en-US" dirty="0"/>
              <a:t>.</a:t>
            </a:r>
          </a:p>
        </p:txBody>
      </p:sp>
      <p:sp>
        <p:nvSpPr>
          <p:cNvPr id="4" name="Slide Number Placeholder 3"/>
          <p:cNvSpPr>
            <a:spLocks noGrp="1"/>
          </p:cNvSpPr>
          <p:nvPr>
            <p:ph type="sldNum" sz="quarter" idx="5"/>
          </p:nvPr>
        </p:nvSpPr>
        <p:spPr/>
        <p:txBody>
          <a:bodyPr/>
          <a:lstStyle/>
          <a:p>
            <a:fld id="{F0B167FE-FF0C-4A03-B5A4-6B16F42D241C}" type="slidenum">
              <a:rPr lang="en-US" smtClean="0"/>
              <a:t>34</a:t>
            </a:fld>
            <a:endParaRPr lang="en-US"/>
          </a:p>
        </p:txBody>
      </p:sp>
    </p:spTree>
    <p:extLst>
      <p:ext uri="{BB962C8B-B14F-4D97-AF65-F5344CB8AC3E}">
        <p14:creationId xmlns:p14="http://schemas.microsoft.com/office/powerpoint/2010/main" val="1359316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Using the POWER of connection to promote the healing response. </a:t>
            </a:r>
          </a:p>
          <a:p>
            <a:endParaRPr lang="en-US" dirty="0"/>
          </a:p>
          <a:p>
            <a:pPr marL="171450" indent="-171450">
              <a:buFont typeface="Wingdings" panose="05000000000000000000" pitchFamily="2" charset="2"/>
              <a:buChar char="q"/>
            </a:pPr>
            <a:r>
              <a:rPr lang="en-US" dirty="0"/>
              <a:t>The greater the conditional risk, the more important intimacy and competency become. </a:t>
            </a:r>
          </a:p>
          <a:p>
            <a:endParaRPr lang="en-US" dirty="0"/>
          </a:p>
          <a:p>
            <a:pPr marL="171450" indent="-171450">
              <a:buFont typeface="Wingdings" panose="05000000000000000000" pitchFamily="2" charset="2"/>
              <a:buChar char="q"/>
            </a:pPr>
            <a:r>
              <a:rPr lang="en-US" dirty="0"/>
              <a:t>When a patient has a greater risk for COVID-19 complications, trust through connection and competency can promote safe vaccination.</a:t>
            </a:r>
          </a:p>
          <a:p>
            <a:r>
              <a:rPr lang="en-US" dirty="0"/>
              <a:t> </a:t>
            </a:r>
          </a:p>
          <a:p>
            <a:r>
              <a:rPr lang="en-US" dirty="0"/>
              <a:t>David </a:t>
            </a:r>
            <a:r>
              <a:rPr lang="en-US" dirty="0" err="1"/>
              <a:t>Rakel</a:t>
            </a:r>
            <a:r>
              <a:rPr lang="en-US" dirty="0"/>
              <a:t>, MD ("The Compassionate Connection: The Healing Power of Empathy and Mindful Listening") and Napier Group.</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0B167FE-FF0C-4A03-B5A4-6B16F42D241C}" type="slidenum">
              <a:rPr lang="en-US" smtClean="0"/>
              <a:t>35</a:t>
            </a:fld>
            <a:endParaRPr lang="en-US"/>
          </a:p>
        </p:txBody>
      </p:sp>
    </p:spTree>
    <p:extLst>
      <p:ext uri="{BB962C8B-B14F-4D97-AF65-F5344CB8AC3E}">
        <p14:creationId xmlns:p14="http://schemas.microsoft.com/office/powerpoint/2010/main" val="4087417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Wingdings" panose="05000000000000000000" pitchFamily="2" charset="2"/>
              <a:buChar char="q"/>
            </a:pPr>
            <a:r>
              <a:rPr lang="en-US" dirty="0"/>
              <a:t>While vaccine hesitancy is a subject of much concern related to COVID-19, it is advantageous to ask the patient’s permission to discuss the topic. </a:t>
            </a:r>
          </a:p>
          <a:p>
            <a:pPr marL="171450" indent="-171450" algn="l">
              <a:buFont typeface="Wingdings" panose="05000000000000000000" pitchFamily="2" charset="2"/>
              <a:buChar char="q"/>
            </a:pPr>
            <a:r>
              <a:rPr lang="en-US" dirty="0"/>
              <a:t>This provides an environmental condition where the patient feels respected and in control. </a:t>
            </a:r>
          </a:p>
          <a:p>
            <a:pPr marL="171450" indent="-171450" algn="l">
              <a:buFont typeface="Wingdings" panose="05000000000000000000" pitchFamily="2" charset="2"/>
              <a:buChar char="q"/>
            </a:pPr>
            <a:r>
              <a:rPr lang="en-US" dirty="0"/>
              <a:t>Persuasion does not equate to a desire to engage in this subject matter. </a:t>
            </a:r>
          </a:p>
          <a:p>
            <a:pPr marL="171450" indent="-171450" algn="l">
              <a:buFont typeface="Wingdings" panose="05000000000000000000" pitchFamily="2" charset="2"/>
              <a:buChar char="q"/>
            </a:pPr>
            <a:r>
              <a:rPr lang="en-US" dirty="0"/>
              <a:t>Therefore, asking to engage in COVID-19 discussion sets the stage for collaboration, care, cooperation, support, and communication. </a:t>
            </a:r>
            <a:r>
              <a:rPr lang="en-US" b="1" i="0" dirty="0">
                <a:solidFill>
                  <a:srgbClr val="000000"/>
                </a:solidFill>
                <a:effectLst/>
              </a:rPr>
              <a:t>If the patient says no</a:t>
            </a:r>
            <a:r>
              <a:rPr lang="en-US" b="0" i="0" dirty="0">
                <a:solidFill>
                  <a:srgbClr val="000000"/>
                </a:solidFill>
                <a:effectLst/>
              </a:rPr>
              <a:t>, respect that.</a:t>
            </a:r>
          </a:p>
          <a:p>
            <a:pPr marL="742950" lvl="1" indent="-285750" algn="l">
              <a:buFont typeface="Arial" panose="020B0604020202020204" pitchFamily="34" charset="0"/>
              <a:buChar char="•"/>
            </a:pPr>
            <a:r>
              <a:rPr lang="en-US" b="1" i="0" dirty="0">
                <a:solidFill>
                  <a:srgbClr val="000000"/>
                </a:solidFill>
                <a:effectLst/>
              </a:rPr>
              <a:t>Option 1:</a:t>
            </a:r>
            <a:r>
              <a:rPr lang="en-US" b="0" i="0" dirty="0">
                <a:solidFill>
                  <a:srgbClr val="000000"/>
                </a:solidFill>
                <a:effectLst/>
              </a:rPr>
              <a:t> Move on and say, </a:t>
            </a:r>
            <a:r>
              <a:rPr lang="en-US" b="0" i="1" dirty="0">
                <a:solidFill>
                  <a:srgbClr val="000000"/>
                </a:solidFill>
                <a:effectLst/>
              </a:rPr>
              <a:t>“I respect that, and because I care about your overall health, maybe we could discuss the vaccines at a future time.”</a:t>
            </a:r>
            <a:endParaRPr lang="en-US" b="0" i="0" dirty="0">
              <a:solidFill>
                <a:srgbClr val="000000"/>
              </a:solidFill>
              <a:effectLst/>
            </a:endParaRPr>
          </a:p>
          <a:p>
            <a:pPr marL="742950" lvl="1" indent="-285750" algn="l">
              <a:buFont typeface="Arial" panose="020B0604020202020204" pitchFamily="34" charset="0"/>
              <a:buChar char="•"/>
            </a:pPr>
            <a:r>
              <a:rPr lang="en-US" b="1" i="0" dirty="0">
                <a:solidFill>
                  <a:srgbClr val="000000"/>
                </a:solidFill>
                <a:effectLst/>
              </a:rPr>
              <a:t>Option 2:</a:t>
            </a:r>
            <a:r>
              <a:rPr lang="en-US" b="0" i="0" dirty="0">
                <a:solidFill>
                  <a:srgbClr val="000000"/>
                </a:solidFill>
                <a:effectLst/>
              </a:rPr>
              <a:t> Based on the patient’s demonstrated emotions and your assessment of their worldview and values, you could spend several minutes curiously exploring why the patient doesn’t want to talk about it. </a:t>
            </a:r>
            <a:r>
              <a:rPr lang="en-US" b="1" i="0" dirty="0">
                <a:solidFill>
                  <a:srgbClr val="000000"/>
                </a:solidFill>
                <a:effectLst/>
              </a:rPr>
              <a:t>The goal is to understand, not to change their mind</a:t>
            </a:r>
            <a:r>
              <a:rPr lang="en-US" b="0" i="0" dirty="0">
                <a:solidFill>
                  <a:srgbClr val="000000"/>
                </a:solidFill>
                <a:effectLst/>
              </a:rPr>
              <a:t>. Remember: These conversations may take time and continue over multiple visits.</a:t>
            </a:r>
          </a:p>
          <a:p>
            <a:pPr marL="171450" indent="-171450" algn="l">
              <a:buFont typeface="Wingdings" panose="05000000000000000000" pitchFamily="2" charset="2"/>
              <a:buChar char="q"/>
            </a:pPr>
            <a:r>
              <a:rPr lang="en-US" b="1" i="0" dirty="0">
                <a:solidFill>
                  <a:srgbClr val="000000"/>
                </a:solidFill>
                <a:effectLst/>
              </a:rPr>
              <a:t>If the patient says yes</a:t>
            </a:r>
            <a:r>
              <a:rPr lang="en-US" b="0" i="0" dirty="0">
                <a:solidFill>
                  <a:srgbClr val="000000"/>
                </a:solidFill>
                <a:effectLst/>
              </a:rPr>
              <a:t> to talking about the vaccines, move to Motivational Interviewing Techniques.</a:t>
            </a:r>
          </a:p>
          <a:p>
            <a:pPr marL="171450" indent="-171450" algn="l">
              <a:buFont typeface="Wingdings" panose="05000000000000000000" pitchFamily="2" charset="2"/>
              <a:buChar char="q"/>
            </a:pPr>
            <a:r>
              <a:rPr lang="en-US" b="1" i="0" dirty="0">
                <a:solidFill>
                  <a:srgbClr val="000000"/>
                </a:solidFill>
                <a:effectLst/>
              </a:rPr>
              <a:t>If the patient asks a question </a:t>
            </a:r>
            <a:r>
              <a:rPr lang="en-US" b="0" i="0" dirty="0">
                <a:solidFill>
                  <a:srgbClr val="000000"/>
                </a:solidFill>
                <a:effectLst/>
              </a:rPr>
              <a:t>about COVID-19 vaccine safety, vaccine risks, or their health or mental health, respond within the boundaries of your understanding/knowledge, the scope of practice, and ethics. (https://www.cdc.gov/vaccines/covid-19/hcp/engaging-patients.html).</a:t>
            </a:r>
          </a:p>
        </p:txBody>
      </p:sp>
      <p:sp>
        <p:nvSpPr>
          <p:cNvPr id="4" name="Slide Number Placeholder 3"/>
          <p:cNvSpPr>
            <a:spLocks noGrp="1"/>
          </p:cNvSpPr>
          <p:nvPr>
            <p:ph type="sldNum" sz="quarter" idx="5"/>
          </p:nvPr>
        </p:nvSpPr>
        <p:spPr/>
        <p:txBody>
          <a:bodyPr/>
          <a:lstStyle/>
          <a:p>
            <a:fld id="{F0B167FE-FF0C-4A03-B5A4-6B16F42D241C}" type="slidenum">
              <a:rPr lang="en-US" smtClean="0"/>
              <a:t>36</a:t>
            </a:fld>
            <a:endParaRPr lang="en-US"/>
          </a:p>
        </p:txBody>
      </p:sp>
    </p:spTree>
    <p:extLst>
      <p:ext uri="{BB962C8B-B14F-4D97-AF65-F5344CB8AC3E}">
        <p14:creationId xmlns:p14="http://schemas.microsoft.com/office/powerpoint/2010/main" val="3876975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Stepping into the mind of a patient: When trying to make changes in life, having good intentions is often not enough because they can get overridden by powerful motivations and environmental triggers that influence our actions (</a:t>
            </a:r>
            <a:r>
              <a:rPr lang="en-US" dirty="0" err="1"/>
              <a:t>Bargh</a:t>
            </a:r>
            <a:r>
              <a:rPr lang="en-US" dirty="0"/>
              <a:t>, Greater Good Magazine) </a:t>
            </a:r>
          </a:p>
          <a:p>
            <a:pPr marL="171450" indent="-171450">
              <a:buFont typeface="Wingdings" panose="05000000000000000000" pitchFamily="2" charset="2"/>
              <a:buChar char="q"/>
            </a:pPr>
            <a:r>
              <a:rPr lang="en-US" dirty="0"/>
              <a:t>Habits are a set of repeated beliefs that have become automatic. </a:t>
            </a:r>
          </a:p>
          <a:p>
            <a:pPr marL="171450" indent="-171450">
              <a:buFont typeface="Wingdings" panose="05000000000000000000" pitchFamily="2" charset="2"/>
              <a:buChar char="q"/>
            </a:pPr>
            <a:r>
              <a:rPr lang="en-US" dirty="0"/>
              <a:t>To break out of a habit, we first must identify the underlying thought, and choose a new belief with a greater intention than the original. </a:t>
            </a:r>
          </a:p>
          <a:p>
            <a:pPr marL="171450" indent="-171450">
              <a:buFont typeface="Wingdings" panose="05000000000000000000" pitchFamily="2" charset="2"/>
              <a:buChar char="q"/>
            </a:pPr>
            <a:r>
              <a:rPr lang="en-US" dirty="0"/>
              <a:t>Breaking a habit can be difficult if one is not aware of the underlying thought process. </a:t>
            </a:r>
          </a:p>
          <a:p>
            <a:pPr marL="171450" indent="-171450">
              <a:buFont typeface="Wingdings" panose="05000000000000000000" pitchFamily="2" charset="2"/>
              <a:buChar char="q"/>
            </a:pPr>
            <a:r>
              <a:rPr lang="en-US" b="1" dirty="0"/>
              <a:t>When we meet others in the present moment, it can be an opportunity for the patient to identify, accept and adopt a new belief</a:t>
            </a:r>
            <a:r>
              <a:rPr lang="en-US" dirty="0"/>
              <a:t>. </a:t>
            </a:r>
          </a:p>
          <a:p>
            <a:pPr marL="171450" indent="-171450">
              <a:buFont typeface="Wingdings" panose="05000000000000000000" pitchFamily="2" charset="2"/>
              <a:buChar char="q"/>
            </a:pPr>
            <a:r>
              <a:rPr lang="en-US" dirty="0"/>
              <a:t>This may be extremely useful, regarding COVID-19 misinformation.</a:t>
            </a:r>
          </a:p>
          <a:p>
            <a:pPr marL="171450" indent="-171450">
              <a:buFont typeface="Wingdings" panose="05000000000000000000" pitchFamily="2" charset="2"/>
              <a:buChar char="q"/>
            </a:pPr>
            <a:r>
              <a:rPr lang="en-US" dirty="0"/>
              <a:t>Approximately 95% of what we do each day is a set of repeated learned programmed subconscious behaviors; therefore, the remaining 5%  is conscious awareness/activity using the prefrontal cortex (thinking mind). </a:t>
            </a:r>
          </a:p>
          <a:p>
            <a:pPr marL="171450" indent="-171450">
              <a:buFont typeface="Wingdings" panose="05000000000000000000" pitchFamily="2" charset="2"/>
              <a:buChar char="q"/>
            </a:pPr>
            <a:r>
              <a:rPr lang="en-US" dirty="0"/>
              <a:t>Changes happen in the present moment and not in the state of reflection in the past or projection in the future.  (</a:t>
            </a:r>
            <a:r>
              <a:rPr lang="en-US" dirty="0" err="1"/>
              <a:t>Dispenza</a:t>
            </a:r>
            <a:r>
              <a:rPr lang="en-US" dirty="0"/>
              <a:t>)</a:t>
            </a:r>
          </a:p>
          <a:p>
            <a:pPr marL="171450" indent="-171450">
              <a:buFont typeface="Wingdings" panose="05000000000000000000" pitchFamily="2" charset="2"/>
              <a:buChar char="q"/>
            </a:pPr>
            <a:endParaRPr lang="en-US" dirty="0"/>
          </a:p>
          <a:p>
            <a:r>
              <a:rPr lang="en-US" b="1" dirty="0"/>
              <a:t>Note: Include full citations. </a:t>
            </a:r>
          </a:p>
        </p:txBody>
      </p:sp>
      <p:sp>
        <p:nvSpPr>
          <p:cNvPr id="4" name="Slide Number Placeholder 3"/>
          <p:cNvSpPr>
            <a:spLocks noGrp="1"/>
          </p:cNvSpPr>
          <p:nvPr>
            <p:ph type="sldNum" sz="quarter" idx="5"/>
          </p:nvPr>
        </p:nvSpPr>
        <p:spPr/>
        <p:txBody>
          <a:bodyPr/>
          <a:lstStyle/>
          <a:p>
            <a:fld id="{F0B167FE-FF0C-4A03-B5A4-6B16F42D241C}" type="slidenum">
              <a:rPr lang="en-US" smtClean="0"/>
              <a:t>37</a:t>
            </a:fld>
            <a:endParaRPr lang="en-US"/>
          </a:p>
        </p:txBody>
      </p:sp>
    </p:spTree>
    <p:extLst>
      <p:ext uri="{BB962C8B-B14F-4D97-AF65-F5344CB8AC3E}">
        <p14:creationId xmlns:p14="http://schemas.microsoft.com/office/powerpoint/2010/main" val="2394948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The physician must know thy self to mitigate implicit biases in their perception, interaction, and treatment of the patient.</a:t>
            </a:r>
          </a:p>
          <a:p>
            <a:endParaRPr lang="en-US" dirty="0"/>
          </a:p>
          <a:p>
            <a:pPr marL="171450" indent="-171450">
              <a:buFont typeface="Wingdings" panose="05000000000000000000" pitchFamily="2" charset="2"/>
              <a:buChar char="q"/>
            </a:pPr>
            <a:r>
              <a:rPr lang="en-US" dirty="0"/>
              <a:t> The power of intention can change the landscape and perspective by which one sees. (</a:t>
            </a:r>
            <a:r>
              <a:rPr lang="en-US" dirty="0" err="1"/>
              <a:t>Rakel</a:t>
            </a:r>
            <a:r>
              <a:rPr lang="en-US" dirty="0"/>
              <a:t>)</a:t>
            </a:r>
          </a:p>
        </p:txBody>
      </p:sp>
      <p:sp>
        <p:nvSpPr>
          <p:cNvPr id="4" name="Slide Number Placeholder 3"/>
          <p:cNvSpPr>
            <a:spLocks noGrp="1"/>
          </p:cNvSpPr>
          <p:nvPr>
            <p:ph type="sldNum" sz="quarter" idx="5"/>
          </p:nvPr>
        </p:nvSpPr>
        <p:spPr/>
        <p:txBody>
          <a:bodyPr/>
          <a:lstStyle/>
          <a:p>
            <a:fld id="{F0B167FE-FF0C-4A03-B5A4-6B16F42D241C}" type="slidenum">
              <a:rPr lang="en-US" smtClean="0"/>
              <a:t>38</a:t>
            </a:fld>
            <a:endParaRPr lang="en-US"/>
          </a:p>
        </p:txBody>
      </p:sp>
    </p:spTree>
    <p:extLst>
      <p:ext uri="{BB962C8B-B14F-4D97-AF65-F5344CB8AC3E}">
        <p14:creationId xmlns:p14="http://schemas.microsoft.com/office/powerpoint/2010/main" val="3069905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Miller, W. R., &amp; Rollnick, S. (2013). </a:t>
            </a:r>
            <a:r>
              <a:rPr lang="en-US" sz="1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Motivational interviewing: Helping people change, 3rd edition</a:t>
            </a: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Guilford Press.</a:t>
            </a:r>
          </a:p>
          <a:p>
            <a:r>
              <a:rPr lang="en-US" sz="1800" u="none" strike="noStrike" dirty="0">
                <a:solidFill>
                  <a:srgbClr val="000000"/>
                </a:solidFill>
                <a:effectLst/>
                <a:latin typeface="Times New Roman"/>
                <a:ea typeface="Calibri"/>
                <a:cs typeface="Times New Roman"/>
              </a:rPr>
              <a:t>Glassman, S. PowerPoint Presentation: COVID-19 Vaccine Hesitancy. Philadelphia College of Osteopathic Medicine. 2022</a:t>
            </a:r>
            <a:r>
              <a:rPr lang="en-US" sz="1800" dirty="0">
                <a:solidFill>
                  <a:srgbClr val="000000"/>
                </a:solidFill>
                <a:latin typeface="Times New Roman"/>
                <a:ea typeface="Calibri"/>
                <a:cs typeface="Times New Roman"/>
              </a:rPr>
              <a:t> </a:t>
            </a:r>
            <a:endParaRPr lang="en-US" sz="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39</a:t>
            </a:fld>
            <a:endParaRPr lang="en-US"/>
          </a:p>
        </p:txBody>
      </p:sp>
    </p:spTree>
    <p:extLst>
      <p:ext uri="{BB962C8B-B14F-4D97-AF65-F5344CB8AC3E}">
        <p14:creationId xmlns:p14="http://schemas.microsoft.com/office/powerpoint/2010/main" val="208543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August 9, 2022. Data from Johns Hopkins University of Medicine Coronavirus Resource Center. (https://coronavirus.jhu.edu/region/united-states)</a:t>
            </a:r>
          </a:p>
        </p:txBody>
      </p:sp>
      <p:sp>
        <p:nvSpPr>
          <p:cNvPr id="4" name="Slide Number Placeholder 3"/>
          <p:cNvSpPr>
            <a:spLocks noGrp="1"/>
          </p:cNvSpPr>
          <p:nvPr>
            <p:ph type="sldNum" sz="quarter" idx="5"/>
          </p:nvPr>
        </p:nvSpPr>
        <p:spPr/>
        <p:txBody>
          <a:bodyPr/>
          <a:lstStyle/>
          <a:p>
            <a:fld id="{F0B167FE-FF0C-4A03-B5A4-6B16F42D241C}" type="slidenum">
              <a:rPr lang="en-US" smtClean="0"/>
              <a:t>4</a:t>
            </a:fld>
            <a:endParaRPr lang="en-US"/>
          </a:p>
        </p:txBody>
      </p:sp>
    </p:spTree>
    <p:extLst>
      <p:ext uri="{BB962C8B-B14F-4D97-AF65-F5344CB8AC3E}">
        <p14:creationId xmlns:p14="http://schemas.microsoft.com/office/powerpoint/2010/main" val="3367349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Facilitating physician-patient conversations to inspire change and inquiry.</a:t>
            </a:r>
          </a:p>
          <a:p>
            <a:endParaRPr lang="en-US" dirty="0"/>
          </a:p>
          <a:p>
            <a:pPr marL="171450" indent="-171450">
              <a:buFont typeface="Wingdings" panose="05000000000000000000" pitchFamily="2" charset="2"/>
              <a:buChar char="q"/>
            </a:pPr>
            <a:r>
              <a:rPr lang="en-US" dirty="0"/>
              <a:t>Using the “DARN CAT” Change Talk Model can empower patients to address their personal goals/needs and facilitate action steps.</a:t>
            </a:r>
          </a:p>
          <a:p>
            <a:endParaRPr lang="en-US" dirty="0"/>
          </a:p>
          <a:p>
            <a:pPr marL="171450" indent="-171450">
              <a:buFont typeface="Wingdings" panose="05000000000000000000" pitchFamily="2" charset="2"/>
              <a:buChar char="q"/>
            </a:pPr>
            <a:r>
              <a:rPr lang="en-US" b="1" dirty="0"/>
              <a:t>Find SALIENCE</a:t>
            </a:r>
            <a:r>
              <a:rPr lang="en-US" dirty="0"/>
              <a:t>…</a:t>
            </a:r>
            <a:r>
              <a:rPr lang="en-US" b="0" dirty="0"/>
              <a:t>If it is important to the patient, they will create a space for acceptance, believing, allowing, and stepping towards COVID-19 vac</a:t>
            </a:r>
            <a:r>
              <a:rPr lang="en-US" dirty="0"/>
              <a:t>cination.  </a:t>
            </a:r>
          </a:p>
          <a:p>
            <a:pPr marL="0" indent="0">
              <a:buFont typeface="Wingdings" panose="05000000000000000000" pitchFamily="2" charset="2"/>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(https://www.ncbi.nlm.nih.gov/books/NBK571068/?report=reader)</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40</a:t>
            </a:fld>
            <a:endParaRPr lang="en-US"/>
          </a:p>
        </p:txBody>
      </p:sp>
    </p:spTree>
    <p:extLst>
      <p:ext uri="{BB962C8B-B14F-4D97-AF65-F5344CB8AC3E}">
        <p14:creationId xmlns:p14="http://schemas.microsoft.com/office/powerpoint/2010/main" val="1205055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Communication is key when it comes to engaging in patient dialogues, and the means of doing so can add to greater connection or less depending on how the conversation is conducted. </a:t>
            </a:r>
          </a:p>
          <a:p>
            <a:pPr marL="171450" indent="-171450">
              <a:buFont typeface="Wingdings" panose="05000000000000000000" pitchFamily="2" charset="2"/>
              <a:buChar char="q"/>
            </a:pPr>
            <a:r>
              <a:rPr lang="en-US" dirty="0"/>
              <a:t>It is helpful to ask open-ended questions that may promote greater discussion and understanding of the patient’s perspective. </a:t>
            </a:r>
          </a:p>
          <a:p>
            <a:pPr marL="171450" indent="-171450">
              <a:buFont typeface="Wingdings" panose="05000000000000000000" pitchFamily="2" charset="2"/>
              <a:buChar char="q"/>
            </a:pPr>
            <a:r>
              <a:rPr lang="en-US" dirty="0"/>
              <a:t>Yes or No questions may not reveal needed insight. </a:t>
            </a:r>
          </a:p>
          <a:p>
            <a:pPr marL="171450" indent="-171450">
              <a:buFont typeface="Wingdings" panose="05000000000000000000" pitchFamily="2" charset="2"/>
              <a:buChar char="q"/>
            </a:pPr>
            <a:r>
              <a:rPr lang="en-US" dirty="0"/>
              <a:t>Use affirmations to </a:t>
            </a:r>
            <a:r>
              <a:rPr lang="en-US" b="0" i="0" dirty="0">
                <a:solidFill>
                  <a:srgbClr val="202124"/>
                </a:solidFill>
                <a:effectLst/>
              </a:rPr>
              <a:t>communicate something you notice/observe about the patient, about positive attributes in their innate ability, attitude, behavior, or performance of which they can feel proud and take ownership. </a:t>
            </a:r>
          </a:p>
          <a:p>
            <a:pPr marL="171450" indent="-171450">
              <a:buFont typeface="Wingdings" panose="05000000000000000000" pitchFamily="2" charset="2"/>
              <a:buChar char="q"/>
            </a:pPr>
            <a:r>
              <a:rPr lang="en-US" b="0" i="0" dirty="0">
                <a:solidFill>
                  <a:srgbClr val="202124"/>
                </a:solidFill>
                <a:effectLst/>
              </a:rPr>
              <a:t>Reflecting more than you ask can provide a shared sense of intimacy where the patient feels seen, valued, and heard. </a:t>
            </a:r>
          </a:p>
          <a:p>
            <a:pPr marL="171450" indent="-171450">
              <a:buFont typeface="Wingdings" panose="05000000000000000000" pitchFamily="2" charset="2"/>
              <a:buChar char="q"/>
            </a:pPr>
            <a:r>
              <a:rPr lang="en-US" b="0" i="0" dirty="0">
                <a:solidFill>
                  <a:srgbClr val="202124"/>
                </a:solidFill>
                <a:effectLst/>
              </a:rPr>
              <a:t>Summarize the conversation to the patient to make sure you see the complete picture. </a:t>
            </a:r>
          </a:p>
          <a:p>
            <a:pPr marL="171450" indent="-171450">
              <a:buFont typeface="Wingdings" panose="05000000000000000000" pitchFamily="2" charset="2"/>
              <a:buChar char="q"/>
            </a:pPr>
            <a:r>
              <a:rPr lang="en-US" b="0" i="0" dirty="0">
                <a:solidFill>
                  <a:srgbClr val="202124"/>
                </a:solidFill>
                <a:effectLst/>
              </a:rPr>
              <a:t>Ask-Teach-Ask is a means to learn more about what the patient finds important.</a:t>
            </a:r>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41</a:t>
            </a:fld>
            <a:endParaRPr lang="en-US"/>
          </a:p>
        </p:txBody>
      </p:sp>
    </p:spTree>
    <p:extLst>
      <p:ext uri="{BB962C8B-B14F-4D97-AF65-F5344CB8AC3E}">
        <p14:creationId xmlns:p14="http://schemas.microsoft.com/office/powerpoint/2010/main" val="3232375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Creating a context for intimacy and safety are important end goals in the patient-physician interaction. </a:t>
            </a:r>
          </a:p>
          <a:p>
            <a:endParaRPr lang="en-US" dirty="0"/>
          </a:p>
          <a:p>
            <a:pPr marL="171450" indent="-171450">
              <a:buFont typeface="Wingdings" panose="05000000000000000000" pitchFamily="2" charset="2"/>
              <a:buChar char="q"/>
            </a:pPr>
            <a:r>
              <a:rPr lang="en-US" dirty="0"/>
              <a:t>When patients feel they are seen, heard, and valued by another, they are being acknowledged as important and cared for. </a:t>
            </a:r>
          </a:p>
          <a:p>
            <a:endParaRPr lang="en-US" dirty="0"/>
          </a:p>
          <a:p>
            <a:pPr marL="171450" indent="-171450">
              <a:buFont typeface="Wingdings" panose="05000000000000000000" pitchFamily="2" charset="2"/>
              <a:buChar char="q"/>
            </a:pPr>
            <a:r>
              <a:rPr lang="en-US" dirty="0"/>
              <a:t>It is from this opening of the heart that engagement that true communication and learning can take place.  </a:t>
            </a:r>
          </a:p>
          <a:p>
            <a:endParaRPr lang="en-US" dirty="0"/>
          </a:p>
          <a:p>
            <a:pPr marL="171450" indent="-171450">
              <a:buFont typeface="Wingdings" panose="05000000000000000000" pitchFamily="2" charset="2"/>
              <a:buChar char="q"/>
            </a:pPr>
            <a:r>
              <a:rPr lang="en-US" dirty="0"/>
              <a:t>This alters the patient in a way that they are able to hear the physician better as well as become more present in the engagement. </a:t>
            </a:r>
          </a:p>
          <a:p>
            <a:endParaRPr lang="en-US" dirty="0"/>
          </a:p>
          <a:p>
            <a:pPr marL="171450" indent="-171450">
              <a:buFont typeface="Wingdings" panose="05000000000000000000" pitchFamily="2" charset="2"/>
              <a:buChar char="q"/>
            </a:pPr>
            <a:r>
              <a:rPr lang="en-US" dirty="0"/>
              <a:t>Inclusion allows the brain will be able to facilitate greater decision-making abilities by facilitating a coherent system (in-sync).</a:t>
            </a:r>
          </a:p>
        </p:txBody>
      </p:sp>
      <p:sp>
        <p:nvSpPr>
          <p:cNvPr id="4" name="Slide Number Placeholder 3"/>
          <p:cNvSpPr>
            <a:spLocks noGrp="1"/>
          </p:cNvSpPr>
          <p:nvPr>
            <p:ph type="sldNum" sz="quarter" idx="5"/>
          </p:nvPr>
        </p:nvSpPr>
        <p:spPr/>
        <p:txBody>
          <a:bodyPr/>
          <a:lstStyle/>
          <a:p>
            <a:fld id="{F0B167FE-FF0C-4A03-B5A4-6B16F42D241C}" type="slidenum">
              <a:rPr lang="en-US" smtClean="0"/>
              <a:t>42</a:t>
            </a:fld>
            <a:endParaRPr lang="en-US"/>
          </a:p>
        </p:txBody>
      </p:sp>
    </p:spTree>
    <p:extLst>
      <p:ext uri="{BB962C8B-B14F-4D97-AF65-F5344CB8AC3E}">
        <p14:creationId xmlns:p14="http://schemas.microsoft.com/office/powerpoint/2010/main" val="3083949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There are various avenues to inspire and motivate patients that are vaccine-hesitant. </a:t>
            </a:r>
          </a:p>
          <a:p>
            <a:endParaRPr lang="en-US" dirty="0"/>
          </a:p>
          <a:p>
            <a:pPr marL="171450" indent="-171450">
              <a:buFont typeface="Wingdings" panose="05000000000000000000" pitchFamily="2" charset="2"/>
              <a:buChar char="q"/>
            </a:pPr>
            <a:r>
              <a:rPr lang="en-US" dirty="0"/>
              <a:t>Community Connection and referrals: can originate from faith-based communities and local community centers where there is a pre-existing history of trusted relationships.</a:t>
            </a:r>
          </a:p>
        </p:txBody>
      </p:sp>
      <p:sp>
        <p:nvSpPr>
          <p:cNvPr id="4" name="Slide Number Placeholder 3"/>
          <p:cNvSpPr>
            <a:spLocks noGrp="1"/>
          </p:cNvSpPr>
          <p:nvPr>
            <p:ph type="sldNum" sz="quarter" idx="5"/>
          </p:nvPr>
        </p:nvSpPr>
        <p:spPr/>
        <p:txBody>
          <a:bodyPr/>
          <a:lstStyle/>
          <a:p>
            <a:fld id="{F0B167FE-FF0C-4A03-B5A4-6B16F42D241C}" type="slidenum">
              <a:rPr lang="en-US" smtClean="0"/>
              <a:t>43</a:t>
            </a:fld>
            <a:endParaRPr lang="en-US"/>
          </a:p>
        </p:txBody>
      </p:sp>
    </p:spTree>
    <p:extLst>
      <p:ext uri="{BB962C8B-B14F-4D97-AF65-F5344CB8AC3E}">
        <p14:creationId xmlns:p14="http://schemas.microsoft.com/office/powerpoint/2010/main" val="1687807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Affirm that the patient is seen, heard, and understood. </a:t>
            </a:r>
          </a:p>
          <a:p>
            <a:endParaRPr lang="en-US" dirty="0"/>
          </a:p>
          <a:p>
            <a:pPr marL="171450" indent="-171450">
              <a:buFont typeface="Wingdings" panose="05000000000000000000" pitchFamily="2" charset="2"/>
              <a:buChar char="q"/>
            </a:pPr>
            <a:r>
              <a:rPr lang="en-US" dirty="0"/>
              <a:t>Remove any pressure that may trigger defensiveness or the ability to accept a new choice. </a:t>
            </a:r>
          </a:p>
          <a:p>
            <a:endParaRPr lang="en-US" dirty="0"/>
          </a:p>
          <a:p>
            <a:pPr marL="171450" indent="-171450">
              <a:buFont typeface="Wingdings" panose="05000000000000000000" pitchFamily="2" charset="2"/>
              <a:buChar char="q"/>
            </a:pPr>
            <a:r>
              <a:rPr lang="en-US" dirty="0"/>
              <a:t>Support patients’ autonomy in their decision for this will help establish trust. </a:t>
            </a:r>
          </a:p>
          <a:p>
            <a:endParaRPr lang="en-US" dirty="0"/>
          </a:p>
          <a:p>
            <a:pPr marL="171450" indent="-171450">
              <a:buFont typeface="Wingdings" panose="05000000000000000000" pitchFamily="2" charset="2"/>
              <a:buChar char="q"/>
            </a:pPr>
            <a:r>
              <a:rPr lang="en-US" dirty="0"/>
              <a:t>While you as the physician are the catalyst for facilitating patients’ elevated awareness of new possibilities, we are supporting patients to make their decisions to better serve themselves, the community, and the world. It starts with relationship. </a:t>
            </a:r>
          </a:p>
        </p:txBody>
      </p:sp>
      <p:sp>
        <p:nvSpPr>
          <p:cNvPr id="4" name="Slide Number Placeholder 3"/>
          <p:cNvSpPr>
            <a:spLocks noGrp="1"/>
          </p:cNvSpPr>
          <p:nvPr>
            <p:ph type="sldNum" sz="quarter" idx="5"/>
          </p:nvPr>
        </p:nvSpPr>
        <p:spPr/>
        <p:txBody>
          <a:bodyPr/>
          <a:lstStyle/>
          <a:p>
            <a:fld id="{F0B167FE-FF0C-4A03-B5A4-6B16F42D241C}" type="slidenum">
              <a:rPr lang="en-US" smtClean="0"/>
              <a:t>44</a:t>
            </a:fld>
            <a:endParaRPr lang="en-US"/>
          </a:p>
        </p:txBody>
      </p:sp>
    </p:spTree>
    <p:extLst>
      <p:ext uri="{BB962C8B-B14F-4D97-AF65-F5344CB8AC3E}">
        <p14:creationId xmlns:p14="http://schemas.microsoft.com/office/powerpoint/2010/main" val="2526945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45</a:t>
            </a:fld>
            <a:endParaRPr lang="en-US"/>
          </a:p>
        </p:txBody>
      </p:sp>
    </p:spTree>
    <p:extLst>
      <p:ext uri="{BB962C8B-B14F-4D97-AF65-F5344CB8AC3E}">
        <p14:creationId xmlns:p14="http://schemas.microsoft.com/office/powerpoint/2010/main" val="2147349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46</a:t>
            </a:fld>
            <a:endParaRPr lang="en-US"/>
          </a:p>
        </p:txBody>
      </p:sp>
    </p:spTree>
    <p:extLst>
      <p:ext uri="{BB962C8B-B14F-4D97-AF65-F5344CB8AC3E}">
        <p14:creationId xmlns:p14="http://schemas.microsoft.com/office/powerpoint/2010/main" val="2645408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47</a:t>
            </a:fld>
            <a:endParaRPr lang="en-US"/>
          </a:p>
        </p:txBody>
      </p:sp>
    </p:spTree>
    <p:extLst>
      <p:ext uri="{BB962C8B-B14F-4D97-AF65-F5344CB8AC3E}">
        <p14:creationId xmlns:p14="http://schemas.microsoft.com/office/powerpoint/2010/main" val="3266626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B167FE-FF0C-4A03-B5A4-6B16F42D241C}" type="slidenum">
              <a:rPr lang="en-US" smtClean="0"/>
              <a:t>48</a:t>
            </a:fld>
            <a:endParaRPr lang="en-US"/>
          </a:p>
        </p:txBody>
      </p:sp>
    </p:spTree>
    <p:extLst>
      <p:ext uri="{BB962C8B-B14F-4D97-AF65-F5344CB8AC3E}">
        <p14:creationId xmlns:p14="http://schemas.microsoft.com/office/powerpoint/2010/main" val="3452850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B167FE-FF0C-4A03-B5A4-6B16F42D241C}" type="slidenum">
              <a:rPr lang="en-US" smtClean="0"/>
              <a:t>49</a:t>
            </a:fld>
            <a:endParaRPr lang="en-US"/>
          </a:p>
        </p:txBody>
      </p:sp>
    </p:spTree>
    <p:extLst>
      <p:ext uri="{BB962C8B-B14F-4D97-AF65-F5344CB8AC3E}">
        <p14:creationId xmlns:p14="http://schemas.microsoft.com/office/powerpoint/2010/main" val="72029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(https://coronavirus.jhu.edu/region/united-states)</a:t>
            </a: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5</a:t>
            </a:fld>
            <a:endParaRPr lang="en-US"/>
          </a:p>
        </p:txBody>
      </p:sp>
    </p:spTree>
    <p:extLst>
      <p:ext uri="{BB962C8B-B14F-4D97-AF65-F5344CB8AC3E}">
        <p14:creationId xmlns:p14="http://schemas.microsoft.com/office/powerpoint/2010/main" val="4125115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B167FE-FF0C-4A03-B5A4-6B16F42D241C}" type="slidenum">
              <a:rPr lang="en-US" smtClean="0"/>
              <a:t>50</a:t>
            </a:fld>
            <a:endParaRPr lang="en-US"/>
          </a:p>
        </p:txBody>
      </p:sp>
    </p:spTree>
    <p:extLst>
      <p:ext uri="{BB962C8B-B14F-4D97-AF65-F5344CB8AC3E}">
        <p14:creationId xmlns:p14="http://schemas.microsoft.com/office/powerpoint/2010/main" val="3989103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B167FE-FF0C-4A03-B5A4-6B16F42D241C}" type="slidenum">
              <a:rPr lang="en-US" smtClean="0"/>
              <a:t>52</a:t>
            </a:fld>
            <a:endParaRPr lang="en-US"/>
          </a:p>
        </p:txBody>
      </p:sp>
    </p:spTree>
    <p:extLst>
      <p:ext uri="{BB962C8B-B14F-4D97-AF65-F5344CB8AC3E}">
        <p14:creationId xmlns:p14="http://schemas.microsoft.com/office/powerpoint/2010/main" val="74121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6</a:t>
            </a:fld>
            <a:endParaRPr lang="en-US"/>
          </a:p>
        </p:txBody>
      </p:sp>
    </p:spTree>
    <p:extLst>
      <p:ext uri="{BB962C8B-B14F-4D97-AF65-F5344CB8AC3E}">
        <p14:creationId xmlns:p14="http://schemas.microsoft.com/office/powerpoint/2010/main" val="136043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The landscape of the vaccinated and the unvaccinated has remained roughly static. </a:t>
            </a:r>
          </a:p>
          <a:p>
            <a:pPr marL="171450" indent="-171450">
              <a:buFont typeface="Wingdings" panose="05000000000000000000" pitchFamily="2" charset="2"/>
              <a:buChar char="q"/>
            </a:pPr>
            <a:r>
              <a:rPr lang="en-US" dirty="0"/>
              <a:t>Therefore, it is important to understand which populations and locations have lower vaccine uptake so we may move the needle collectively on total vaccination rates worldwide.</a:t>
            </a:r>
          </a:p>
        </p:txBody>
      </p:sp>
      <p:sp>
        <p:nvSpPr>
          <p:cNvPr id="4" name="Slide Number Placeholder 3"/>
          <p:cNvSpPr>
            <a:spLocks noGrp="1"/>
          </p:cNvSpPr>
          <p:nvPr>
            <p:ph type="sldNum" sz="quarter" idx="5"/>
          </p:nvPr>
        </p:nvSpPr>
        <p:spPr/>
        <p:txBody>
          <a:bodyPr/>
          <a:lstStyle/>
          <a:p>
            <a:fld id="{F0B167FE-FF0C-4A03-B5A4-6B16F42D241C}" type="slidenum">
              <a:rPr lang="en-US" smtClean="0"/>
              <a:t>7</a:t>
            </a:fld>
            <a:endParaRPr lang="en-US"/>
          </a:p>
        </p:txBody>
      </p:sp>
    </p:spTree>
    <p:extLst>
      <p:ext uri="{BB962C8B-B14F-4D97-AF65-F5344CB8AC3E}">
        <p14:creationId xmlns:p14="http://schemas.microsoft.com/office/powerpoint/2010/main" val="397666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Except for Arizona, all states throughout the U.S. have higher urban vaccination adoption than rural.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Per the CDC, o</a:t>
            </a:r>
            <a:r>
              <a:rPr lang="en-US" b="0" i="0" dirty="0">
                <a:solidFill>
                  <a:srgbClr val="000000"/>
                </a:solidFill>
                <a:effectLst/>
                <a:latin typeface="Open Sans" panose="020B0606030504020204" pitchFamily="34" charset="0"/>
              </a:rPr>
              <a:t>verall, from December 14, 2020–to January 31, 2022, rural counties have had lower first-dose vaccination coverage (58.5%) than did urban counties (75.4%) (</a:t>
            </a:r>
            <a:r>
              <a:rPr lang="en-US" b="0" i="0" u="none" strike="noStrike" dirty="0">
                <a:solidFill>
                  <a:srgbClr val="075290"/>
                </a:solidFill>
                <a:effectLst/>
                <a:latin typeface="Open Sans" panose="020B0606030504020204" pitchFamily="34" charset="0"/>
              </a:rPr>
              <a:t>DIFFERENCE of 16.9%</a:t>
            </a:r>
            <a:r>
              <a:rPr lang="en-US" b="0" i="0" dirty="0">
                <a:solidFill>
                  <a:srgbClr val="000000"/>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0" i="0" dirty="0">
                <a:solidFill>
                  <a:srgbClr val="000000"/>
                </a:solidFill>
                <a:effectLst/>
                <a:latin typeface="Open Sans" panose="020B0606030504020204" pitchFamily="34" charset="0"/>
              </a:rPr>
              <a:t>Females and males had lower first-dose coverage in rural counties (61.4% and 55.7%, respectively) than in urban counties (77.6% and 73.2%, respectively)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0" i="0" dirty="0">
                <a:solidFill>
                  <a:srgbClr val="000000"/>
                </a:solidFill>
                <a:effectLst/>
                <a:latin typeface="Open Sans" panose="020B0606030504020204" pitchFamily="34" charset="0"/>
              </a:rPr>
              <a:t>A Difference of 16.2% in FEMALES and 17.5% in MEN (https://www.cdc.gov/mmwr/volumes/71/wr/mm7109a2.htm#T2_up)</a:t>
            </a:r>
            <a:endParaRPr lang="en-US" dirty="0"/>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8</a:t>
            </a:fld>
            <a:endParaRPr lang="en-US"/>
          </a:p>
        </p:txBody>
      </p:sp>
    </p:spTree>
    <p:extLst>
      <p:ext uri="{BB962C8B-B14F-4D97-AF65-F5344CB8AC3E}">
        <p14:creationId xmlns:p14="http://schemas.microsoft.com/office/powerpoint/2010/main" val="29974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0" i="0" dirty="0">
                <a:solidFill>
                  <a:srgbClr val="000000"/>
                </a:solidFill>
                <a:effectLst/>
                <a:latin typeface="+mn-lt"/>
              </a:rPr>
              <a:t>Consistent with studies that have shown that COVID-19 vaccination lowers the likelihood of COVID-19–associated hospitalization and death.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0" i="0" dirty="0">
                <a:solidFill>
                  <a:srgbClr val="000000"/>
                </a:solidFill>
                <a:effectLst/>
                <a:latin typeface="+mn-lt"/>
              </a:rPr>
              <a:t>The risk for a severe COVID-19 outcome after primary vaccination </a:t>
            </a:r>
            <a:r>
              <a:rPr lang="en-US" sz="1100" b="1" i="0" dirty="0">
                <a:solidFill>
                  <a:srgbClr val="000000"/>
                </a:solidFill>
                <a:effectLst/>
                <a:latin typeface="+mn-lt"/>
              </a:rPr>
              <a:t>was higher among persons aged ≥65 years, were immunosuppressed, or had one of six other underlying conditions; all persons with severe COVID-19 outcomes after primary vaccination had at least one risk factor</a:t>
            </a:r>
            <a:r>
              <a:rPr lang="en-US" sz="1100" b="0" i="0" dirty="0">
                <a:solidFill>
                  <a:srgbClr val="000000"/>
                </a:solidFill>
                <a:effectLst/>
                <a:latin typeface="+mn-lt"/>
              </a:rPr>
              <a:t>. (Underlying medical conditions: </a:t>
            </a:r>
            <a:r>
              <a:rPr lang="en-US" sz="1100" b="0" i="0" u="none" strike="noStrike" baseline="0" dirty="0">
                <a:solidFill>
                  <a:srgbClr val="010203"/>
                </a:solidFill>
                <a:latin typeface="+mn-lt"/>
              </a:rPr>
              <a:t>age ≥65 years, diabetes mellitus, immunosuppression, chronic kidney disease, chronic liver disease, chronic neurologic disease, chronic cardiac disease, or chronic pulmonary disease).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0" i="0" dirty="0">
                <a:solidFill>
                  <a:srgbClr val="000000"/>
                </a:solidFill>
                <a:effectLst/>
                <a:latin typeface="+mn-lt"/>
              </a:rPr>
              <a:t>Population-wide data have demonstrated that COVID-19 hospitalization and death are more frequent among Hispanic, non-Hispanic Black, and non-Hispanic American Indian or Alaska Native persons than among non-Hispanic White persons.</a:t>
            </a:r>
            <a:endParaRPr lang="en-US" sz="1100" b="0" i="0" u="none" strike="noStrike" baseline="3000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0" i="0" dirty="0">
                <a:solidFill>
                  <a:srgbClr val="000000"/>
                </a:solidFill>
                <a:effectLst/>
                <a:latin typeface="+mn-lt"/>
              </a:rPr>
              <a:t>This might be explained by higher levels of SARS-CoV-2 exposure, reduced access to care, and higher rates of uncontrolled underlying conditions experienced by these populations.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1" i="0" dirty="0">
                <a:solidFill>
                  <a:srgbClr val="000000"/>
                </a:solidFill>
                <a:effectLst/>
                <a:latin typeface="+mn-lt"/>
              </a:rPr>
              <a:t>However, this study did not find an association between race/ethnicity and severe COVID-19 outcomes after primary vaccination, suggesting that COVID-19 vaccines are important for helping to mitigate racial and ethnic disparities exacerbated by the COVID-19 pandemic</a:t>
            </a:r>
            <a:r>
              <a:rPr lang="en-US" sz="1100" b="0" i="0" dirty="0">
                <a:solidFill>
                  <a:srgbClr val="000000"/>
                </a:solidFill>
                <a:effectLst/>
                <a:latin typeface="+mn-lt"/>
              </a:rPr>
              <a:t>.</a:t>
            </a:r>
            <a:r>
              <a:rPr lang="en-US" sz="1100" b="0" i="0" dirty="0">
                <a:solidFill>
                  <a:srgbClr val="212121"/>
                </a:solidFill>
                <a:effectLst/>
                <a:latin typeface="+mn-lt"/>
              </a:rPr>
              <a:t> </a:t>
            </a:r>
            <a:r>
              <a:rPr lang="en-US" sz="1100" b="0" i="0" dirty="0" err="1">
                <a:solidFill>
                  <a:srgbClr val="212121"/>
                </a:solidFill>
                <a:effectLst/>
                <a:latin typeface="+mn-lt"/>
              </a:rPr>
              <a:t>Yek</a:t>
            </a:r>
            <a:r>
              <a:rPr lang="en-US" sz="1100" b="0" i="0" dirty="0">
                <a:solidFill>
                  <a:srgbClr val="212121"/>
                </a:solidFill>
                <a:effectLst/>
                <a:latin typeface="+mn-lt"/>
              </a:rPr>
              <a:t> et al. (https://www.cdc.gov/mmwr/volumes/71/wr/mm7101a4.htm#T1_down).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100" b="1" i="0" dirty="0">
                <a:solidFill>
                  <a:srgbClr val="121212"/>
                </a:solidFill>
                <a:effectLst/>
                <a:latin typeface="+mn-lt"/>
              </a:rPr>
              <a:t>Unvaccinated individuals who contract COVID-19 when they have pre-existing diabetes, high blood pressure, or major heart damage, are up to 9 times more likely to suffer serious outcomes, including admission to the intensive care unit (ICU), death, kidney problems and lung failure, according to combined evidence from 110 previous COVID-19 studies</a:t>
            </a:r>
            <a:r>
              <a:rPr lang="en-US" sz="1100" b="0" i="0" dirty="0">
                <a:solidFill>
                  <a:srgbClr val="121212"/>
                </a:solidFill>
                <a:effectLst/>
                <a:latin typeface="+mn-lt"/>
              </a:rPr>
              <a:t>.(Ng et al, 2022) (https://www.frontiersin.org/articles/10.3389/fcvm.2022.871151/full?&amp;utm_source=Email_to_authors_&amp;utm_medium=Email&amp;utm_content=T1_11.5e1_author&amp;utm_campaign=Email_publication&amp;field=&amp;journalName=Frontiers_in_Cardiovascular_Medicine&amp;id=871151)</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F0B167FE-FF0C-4A03-B5A4-6B16F42D241C}" type="slidenum">
              <a:rPr lang="en-US" smtClean="0"/>
              <a:t>9</a:t>
            </a:fld>
            <a:endParaRPr lang="en-US"/>
          </a:p>
        </p:txBody>
      </p:sp>
    </p:spTree>
    <p:extLst>
      <p:ext uri="{BB962C8B-B14F-4D97-AF65-F5344CB8AC3E}">
        <p14:creationId xmlns:p14="http://schemas.microsoft.com/office/powerpoint/2010/main" val="2640149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10/12/2022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10/12/2022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10/12/2022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10/12/2022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10/12/2022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10/12/2022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10/12/2022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10/12/2022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10/12/2022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10/12/2022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coronavirus.jhu.edu/region/united-states" TargetMode="External"/><Relationship Id="rId7" Type="http://schemas.openxmlformats.org/officeDocument/2006/relationships/hyperlink" Target="https://pubmed.ncbi.nlm.nih.gov/33965796/"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doi.org/10.3389/fcvm.2022.871151" TargetMode="External"/><Relationship Id="rId5" Type="http://schemas.openxmlformats.org/officeDocument/2006/relationships/hyperlink" Target="https://www.cdc.gov/mmwr/volumes/71/wr/mm7101a4.htm#T1_down" TargetMode="External"/><Relationship Id="rId4" Type="http://schemas.openxmlformats.org/officeDocument/2006/relationships/hyperlink" Target="https://www.cdc.gov/mmwr/volumes/71/wr/mm7109a2.htm#T2_up"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cdc.gov/vaccines/covid-19/info-by-product/pfizer/bioNTech-purple-cap-12-and-over.html" TargetMode="External"/><Relationship Id="rId3" Type="http://schemas.openxmlformats.org/officeDocument/2006/relationships/hyperlink" Target="https://www.cdc.gov/coronavirus/2019-ncov/vaccines/different-vaccines/mRNA.html" TargetMode="External"/><Relationship Id="rId7" Type="http://schemas.openxmlformats.org/officeDocument/2006/relationships/hyperlink" Target="https://covid19-druginteractions.org/checker"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cdc.gov/coronavirus/2019-ncov/vaccines/different-vaccines/viralvector.html#:~:text=Viral%20vector%20vaccines%20use%20a,is%20called%20a%20ve" TargetMode="External"/><Relationship Id="rId5" Type="http://schemas.openxmlformats.org/officeDocument/2006/relationships/hyperlink" Target="https://www.cdc.gov/coronavirus/2019-ncov/vaccines/different-" TargetMode="External"/><Relationship Id="rId4" Type="http://schemas.openxmlformats.org/officeDocument/2006/relationships/hyperlink" Target="https://www.cdc.gov/mmwr/volumes/71/wr/mm7101a4.htm#T1_dow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coronavirus/2019-ncov/lab/resources/antibody-tests.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cdc.gov/coronavirus/2019-ncov/vaccines/facts.html" TargetMode="External"/><Relationship Id="rId5" Type="http://schemas.openxmlformats.org/officeDocument/2006/relationships/hyperlink" Target="https://link.springer.com/article/10.1365/s43439-020-00010-7" TargetMode="External"/><Relationship Id="rId4" Type="http://schemas.openxmlformats.org/officeDocument/2006/relationships/hyperlink" Target="https://www.hopkinsmedicine.org/health/conditions-and-diseases/coronavirus/covid19-vaccine-hesitancy-12-things-you"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cbi.nlm.nih.gov/pmc/articles/PMC7945864/" TargetMode="External"/><Relationship Id="rId7" Type="http://schemas.openxmlformats.org/officeDocument/2006/relationships/hyperlink" Target="http://www.heartmath.org/gci"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pubmed.ncbi.nlm.nih.gov/34948501/" TargetMode="External"/><Relationship Id="rId5" Type="http://schemas.openxmlformats.org/officeDocument/2006/relationships/hyperlink" Target="https://www.ncbi.nlm.nih.gov/books/NBK138719/figure/part1_ch1.f2/" TargetMode="External"/><Relationship Id="rId4" Type="http://schemas.openxmlformats.org/officeDocument/2006/relationships/hyperlink" Target="https://www.euro.who.int/__data/assets/pdf_file/0004/329647/Vaccines-and-trust.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hyperlink" Target="https://www.cdc.gov/vaccines/covid-19/hcp/engaging-patients.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scholar.google.com/scholar?q=Miller,+W.+R.,+%26+Rollnick,+S.+(2013).+Motivational+interviewing:+Helping+people+change,+3rd+edition.+Guilford+Press.&amp;hl=en&amp;as_sdt=0&amp;as_vis=1&amp;oi=scholart" TargetMode="External"/><Relationship Id="rId4" Type="http://schemas.openxmlformats.org/officeDocument/2006/relationships/hyperlink" Target="https://greatergood.berkeley.edu/article/item/how_to_use_your_unconscious_mind_to_achieve_your_goals"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www.ncbi.nlm.nih.gov/books/NBK571068/?report=read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44">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FactsOnVax_final.ai">
            <a:extLst>
              <a:ext uri="{FF2B5EF4-FFF2-40B4-BE49-F238E27FC236}">
                <a16:creationId xmlns:a16="http://schemas.microsoft.com/office/drawing/2014/main" id="{AC8E5CC7-313B-714D-F956-6A393468B1F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6990" r="2" b="295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046">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text, sign&#10;&#10;Description automatically generated">
            <a:extLst>
              <a:ext uri="{FF2B5EF4-FFF2-40B4-BE49-F238E27FC236}">
                <a16:creationId xmlns:a16="http://schemas.microsoft.com/office/drawing/2014/main" id="{1E57F91B-C18C-DFF8-357A-71DF5D55A18B}"/>
              </a:ext>
            </a:extLst>
          </p:cNvPr>
          <p:cNvPicPr>
            <a:picLocks noChangeAspect="1"/>
          </p:cNvPicPr>
          <p:nvPr/>
        </p:nvPicPr>
        <p:blipFill>
          <a:blip r:embed="rId4"/>
          <a:stretch>
            <a:fillRect/>
          </a:stretch>
        </p:blipFill>
        <p:spPr>
          <a:xfrm>
            <a:off x="5167081" y="4379495"/>
            <a:ext cx="1857838" cy="1857838"/>
          </a:xfrm>
          <a:prstGeom prst="rect">
            <a:avLst/>
          </a:prstGeom>
        </p:spPr>
      </p:pic>
    </p:spTree>
    <p:extLst>
      <p:ext uri="{BB962C8B-B14F-4D97-AF65-F5344CB8AC3E}">
        <p14:creationId xmlns:p14="http://schemas.microsoft.com/office/powerpoint/2010/main" val="4250717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4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9" name="Straight Connector 4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0" name="Rectangle 49">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EA335-53F8-97CC-3B93-9775AF72B797}"/>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4200" dirty="0">
                <a:solidFill>
                  <a:schemeClr val="tx1">
                    <a:lumMod val="85000"/>
                    <a:lumOff val="15000"/>
                  </a:schemeClr>
                </a:solidFill>
              </a:rPr>
              <a:t>Vaccine Uptake Amongst Populations</a:t>
            </a:r>
          </a:p>
        </p:txBody>
      </p:sp>
      <p:pic>
        <p:nvPicPr>
          <p:cNvPr id="4" name="Content Placeholder 3" descr="Table&#10;&#10;Description automatically generated">
            <a:extLst>
              <a:ext uri="{FF2B5EF4-FFF2-40B4-BE49-F238E27FC236}">
                <a16:creationId xmlns:a16="http://schemas.microsoft.com/office/drawing/2014/main" id="{BA4899C5-1846-7FA2-118A-95348F12CCB8}"/>
              </a:ext>
            </a:extLst>
          </p:cNvPr>
          <p:cNvPicPr>
            <a:picLocks noGrp="1" noChangeAspect="1"/>
          </p:cNvPicPr>
          <p:nvPr>
            <p:ph idx="1"/>
          </p:nvPr>
        </p:nvPicPr>
        <p:blipFill rotWithShape="1">
          <a:blip r:embed="rId3"/>
          <a:srcRect l="-3336" t="2545" r="3336" b="-2545"/>
          <a:stretch/>
        </p:blipFill>
        <p:spPr>
          <a:xfrm>
            <a:off x="633999" y="1223097"/>
            <a:ext cx="6912217" cy="3888124"/>
          </a:xfrm>
          <a:prstGeom prst="rect">
            <a:avLst/>
          </a:prstGeom>
        </p:spPr>
      </p:pic>
      <p:cxnSp>
        <p:nvCxnSpPr>
          <p:cNvPr id="71" name="Straight Connector 51">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Rectangle 53">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Logo&#10;&#10;Description automatically generated">
            <a:extLst>
              <a:ext uri="{FF2B5EF4-FFF2-40B4-BE49-F238E27FC236}">
                <a16:creationId xmlns:a16="http://schemas.microsoft.com/office/drawing/2014/main" id="{77256A3D-D715-BCC9-326C-3906389479F7}"/>
              </a:ext>
            </a:extLst>
          </p:cNvPr>
          <p:cNvPicPr>
            <a:picLocks noChangeAspect="1"/>
          </p:cNvPicPr>
          <p:nvPr/>
        </p:nvPicPr>
        <p:blipFill>
          <a:blip r:embed="rId4"/>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7B86CF7-0FC8-87B8-F0B1-5765C933E8FF}"/>
              </a:ext>
            </a:extLst>
          </p:cNvPr>
          <p:cNvPicPr>
            <a:picLocks noChangeAspect="1"/>
          </p:cNvPicPr>
          <p:nvPr/>
        </p:nvPicPr>
        <p:blipFill>
          <a:blip r:embed="rId5"/>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88334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B8E06-7EA6-7186-39F4-9DE819C96CF9}"/>
              </a:ext>
            </a:extLst>
          </p:cNvPr>
          <p:cNvSpPr>
            <a:spLocks noGrp="1"/>
          </p:cNvSpPr>
          <p:nvPr>
            <p:ph type="title"/>
          </p:nvPr>
        </p:nvSpPr>
        <p:spPr>
          <a:xfrm>
            <a:off x="643467" y="634946"/>
            <a:ext cx="3689094" cy="5055904"/>
          </a:xfrm>
        </p:spPr>
        <p:txBody>
          <a:bodyPr anchor="ctr">
            <a:normAutofit/>
          </a:bodyPr>
          <a:lstStyle/>
          <a:p>
            <a:pPr algn="r"/>
            <a:r>
              <a:rPr lang="en-US" dirty="0"/>
              <a:t>A Review of COVID-19 Vaccination Types</a:t>
            </a:r>
            <a:endParaRPr lang="en-US"/>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39D8AAC-9CF5-748C-77A7-D8DE87A9AFF4}"/>
              </a:ext>
            </a:extLst>
          </p:cNvPr>
          <p:cNvGraphicFramePr>
            <a:graphicFrameLocks noGrp="1"/>
          </p:cNvGraphicFramePr>
          <p:nvPr>
            <p:ph idx="1"/>
            <p:extLst>
              <p:ext uri="{D42A27DB-BD31-4B8C-83A1-F6EECF244321}">
                <p14:modId xmlns:p14="http://schemas.microsoft.com/office/powerpoint/2010/main" val="4145632371"/>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50A684C9-2D54-A00B-F4CA-88089DCF296D}"/>
              </a:ext>
            </a:extLst>
          </p:cNvPr>
          <p:cNvPicPr>
            <a:picLocks noChangeAspect="1"/>
          </p:cNvPicPr>
          <p:nvPr/>
        </p:nvPicPr>
        <p:blipFill>
          <a:blip r:embed="rId8"/>
          <a:stretch>
            <a:fillRect/>
          </a:stretch>
        </p:blipFill>
        <p:spPr>
          <a:xfrm>
            <a:off x="-6350" y="5734337"/>
            <a:ext cx="3170525" cy="666463"/>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ED665B8C-537D-DE5A-CA3F-1DDD50EA5C59}"/>
              </a:ext>
            </a:extLst>
          </p:cNvPr>
          <p:cNvPicPr>
            <a:picLocks noChangeAspect="1"/>
          </p:cNvPicPr>
          <p:nvPr/>
        </p:nvPicPr>
        <p:blipFill>
          <a:blip r:embed="rId9"/>
          <a:stretch>
            <a:fillRect/>
          </a:stretch>
        </p:blipFill>
        <p:spPr>
          <a:xfrm>
            <a:off x="11456209" y="5712361"/>
            <a:ext cx="644900" cy="644900"/>
          </a:xfrm>
          <a:prstGeom prst="rect">
            <a:avLst/>
          </a:prstGeom>
        </p:spPr>
      </p:pic>
    </p:spTree>
    <p:extLst>
      <p:ext uri="{BB962C8B-B14F-4D97-AF65-F5344CB8AC3E}">
        <p14:creationId xmlns:p14="http://schemas.microsoft.com/office/powerpoint/2010/main" val="117536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510F5E-5B3C-CEA9-0BDA-31BE7AB7CFCB}"/>
              </a:ext>
            </a:extLst>
          </p:cNvPr>
          <p:cNvSpPr>
            <a:spLocks noGrp="1"/>
          </p:cNvSpPr>
          <p:nvPr>
            <p:ph type="title"/>
          </p:nvPr>
        </p:nvSpPr>
        <p:spPr>
          <a:xfrm>
            <a:off x="492369" y="605896"/>
            <a:ext cx="3642309" cy="5646208"/>
          </a:xfrm>
        </p:spPr>
        <p:txBody>
          <a:bodyPr anchor="ctr">
            <a:normAutofit/>
          </a:bodyPr>
          <a:lstStyle/>
          <a:p>
            <a:r>
              <a:rPr lang="en-US" sz="4400" b="0" i="0" dirty="0">
                <a:solidFill>
                  <a:srgbClr val="FFFFFF"/>
                </a:solidFill>
                <a:effectLst/>
                <a:latin typeface="Open Sans" panose="020B0606030504020204" pitchFamily="34" charset="0"/>
              </a:rPr>
              <a:t>Novavax COVID-19, Adjuvanted Vaccine</a:t>
            </a:r>
            <a:br>
              <a:rPr lang="en-US" sz="4400" b="0" i="0" dirty="0">
                <a:solidFill>
                  <a:srgbClr val="FFFFFF"/>
                </a:solidFill>
                <a:effectLst/>
                <a:latin typeface="Open Sans" panose="020B0606030504020204" pitchFamily="34" charset="0"/>
              </a:rPr>
            </a:br>
            <a:endParaRPr lang="en-US" sz="4400" dirty="0">
              <a:solidFill>
                <a:srgbClr val="FFFFFF"/>
              </a:solidFill>
            </a:endParaRPr>
          </a:p>
        </p:txBody>
      </p:sp>
      <p:sp>
        <p:nvSpPr>
          <p:cNvPr id="16" name="Content Placeholder 2">
            <a:extLst>
              <a:ext uri="{FF2B5EF4-FFF2-40B4-BE49-F238E27FC236}">
                <a16:creationId xmlns:a16="http://schemas.microsoft.com/office/drawing/2014/main" id="{EB42A964-4AEA-2356-50AB-753005920ABE}"/>
              </a:ext>
            </a:extLst>
          </p:cNvPr>
          <p:cNvSpPr>
            <a:spLocks noGrp="1"/>
          </p:cNvSpPr>
          <p:nvPr>
            <p:ph idx="1"/>
          </p:nvPr>
        </p:nvSpPr>
        <p:spPr>
          <a:xfrm>
            <a:off x="5231958" y="605896"/>
            <a:ext cx="5923721" cy="5646208"/>
          </a:xfrm>
        </p:spPr>
        <p:txBody>
          <a:bodyPr anchor="ctr">
            <a:normAutofit fontScale="92500"/>
          </a:bodyPr>
          <a:lstStyle/>
          <a:p>
            <a:r>
              <a:rPr lang="en-US" sz="2000" b="1" i="0" dirty="0">
                <a:effectLst/>
                <a:latin typeface="Open Sans" panose="020B0606030504020204" pitchFamily="34" charset="0"/>
              </a:rPr>
              <a:t>Manufacturer:</a:t>
            </a:r>
            <a:r>
              <a:rPr lang="en-US" sz="2000" b="0" i="0" dirty="0">
                <a:effectLst/>
                <a:latin typeface="Open Sans" panose="020B0606030504020204" pitchFamily="34" charset="0"/>
              </a:rPr>
              <a:t> Novavax, Inc.</a:t>
            </a:r>
          </a:p>
          <a:p>
            <a:r>
              <a:rPr lang="en-US" sz="2000" b="1" i="0" dirty="0">
                <a:effectLst/>
                <a:latin typeface="Open Sans" panose="020B0606030504020204" pitchFamily="34" charset="0"/>
              </a:rPr>
              <a:t>Number of Shots: </a:t>
            </a:r>
            <a:r>
              <a:rPr lang="en-US" sz="2000" b="0" i="0" dirty="0">
                <a:effectLst/>
                <a:latin typeface="Open Sans" panose="020B0606030504020204" pitchFamily="34" charset="0"/>
              </a:rPr>
              <a:t>2 doses in the primary series, given 3–8 weeks apart.</a:t>
            </a:r>
          </a:p>
          <a:p>
            <a:r>
              <a:rPr lang="en-US" sz="2000" b="0" i="0" dirty="0">
                <a:effectLst/>
                <a:latin typeface="Open Sans" panose="020B0606030504020204" pitchFamily="34" charset="0"/>
              </a:rPr>
              <a:t>People who are moderately or severely immunocompromised should also receive 2 doses, given 3 weeks apart (a 3rd primary dose is not currently authorized).</a:t>
            </a:r>
          </a:p>
          <a:p>
            <a:r>
              <a:rPr lang="en-US" sz="2000" b="1" i="0" dirty="0">
                <a:effectLst/>
                <a:latin typeface="Open Sans" panose="020B0606030504020204" pitchFamily="34" charset="0"/>
              </a:rPr>
              <a:t>Booster Shot: </a:t>
            </a:r>
            <a:r>
              <a:rPr lang="en-US" sz="2000" b="0" i="0" dirty="0">
                <a:effectLst/>
                <a:latin typeface="Open Sans" panose="020B0606030504020204" pitchFamily="34" charset="0"/>
              </a:rPr>
              <a:t> Novavax COVID-19 vaccine is not authorized for use as a booster dose.</a:t>
            </a:r>
          </a:p>
          <a:p>
            <a:r>
              <a:rPr lang="en-US" sz="2000" b="1" i="0" dirty="0">
                <a:effectLst/>
                <a:latin typeface="Open Sans" panose="020B0606030504020204" pitchFamily="34" charset="0"/>
              </a:rPr>
              <a:t>Type of Vaccine:</a:t>
            </a:r>
            <a:r>
              <a:rPr lang="en-US" sz="2000" b="0" i="0" dirty="0">
                <a:effectLst/>
                <a:latin typeface="Open Sans" panose="020B0606030504020204" pitchFamily="34" charset="0"/>
              </a:rPr>
              <a:t> Protein subunit.</a:t>
            </a:r>
          </a:p>
          <a:p>
            <a:r>
              <a:rPr lang="en-US" sz="2000" b="1" i="0" dirty="0">
                <a:effectLst/>
                <a:latin typeface="Open Sans" panose="020B0606030504020204" pitchFamily="34" charset="0"/>
              </a:rPr>
              <a:t>How Given:</a:t>
            </a:r>
            <a:r>
              <a:rPr lang="en-US" sz="2000" b="0" i="0" dirty="0">
                <a:effectLst/>
                <a:latin typeface="Open Sans" panose="020B0606030504020204" pitchFamily="34" charset="0"/>
              </a:rPr>
              <a:t> Shot in the muscle of the upper arm.</a:t>
            </a:r>
          </a:p>
          <a:p>
            <a:endParaRPr lang="en-US" sz="1100" dirty="0">
              <a:latin typeface="Open Sans" panose="020B0606030504020204" pitchFamily="34" charset="0"/>
            </a:endParaRPr>
          </a:p>
          <a:p>
            <a:endParaRPr lang="en-US" sz="1100" dirty="0">
              <a:latin typeface="Open Sans" panose="020B0606030504020204" pitchFamily="34" charset="0"/>
            </a:endParaRPr>
          </a:p>
          <a:p>
            <a:pPr marL="0" indent="0">
              <a:buNone/>
            </a:pPr>
            <a:r>
              <a:rPr lang="en-US" sz="1100" dirty="0">
                <a:latin typeface="Open Sans" panose="020B0606030504020204" pitchFamily="34" charset="0"/>
              </a:rPr>
              <a:t> Source: CDC</a:t>
            </a:r>
            <a:endParaRPr lang="en-US" sz="1100" b="0" i="0" dirty="0">
              <a:effectLst/>
              <a:latin typeface="Open Sans" panose="020B0606030504020204" pitchFamily="34" charset="0"/>
            </a:endParaRPr>
          </a:p>
          <a:p>
            <a:pPr lvl="8"/>
            <a:endParaRPr lang="en-US" sz="2000" dirty="0"/>
          </a:p>
        </p:txBody>
      </p:sp>
      <p:sp>
        <p:nvSpPr>
          <p:cNvPr id="13" name="Rectangle 12">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Logo&#10;&#10;Description automatically generated">
            <a:extLst>
              <a:ext uri="{FF2B5EF4-FFF2-40B4-BE49-F238E27FC236}">
                <a16:creationId xmlns:a16="http://schemas.microsoft.com/office/drawing/2014/main" id="{8E25996C-D212-55B5-F52F-6B97A27B6289}"/>
              </a:ext>
            </a:extLst>
          </p:cNvPr>
          <p:cNvPicPr>
            <a:picLocks noChangeAspect="1"/>
          </p:cNvPicPr>
          <p:nvPr/>
        </p:nvPicPr>
        <p:blipFill>
          <a:blip r:embed="rId3"/>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EA8B774C-2695-7ECE-E88D-F8B4A9F2AFF7}"/>
              </a:ext>
            </a:extLst>
          </p:cNvPr>
          <p:cNvPicPr>
            <a:picLocks noChangeAspect="1"/>
          </p:cNvPicPr>
          <p:nvPr/>
        </p:nvPicPr>
        <p:blipFill>
          <a:blip r:embed="rId4"/>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05094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313E-7599-E8F7-8BDA-553961B802B0}"/>
              </a:ext>
            </a:extLst>
          </p:cNvPr>
          <p:cNvSpPr>
            <a:spLocks noGrp="1"/>
          </p:cNvSpPr>
          <p:nvPr>
            <p:ph type="title"/>
          </p:nvPr>
        </p:nvSpPr>
        <p:spPr/>
        <p:txBody>
          <a:bodyPr>
            <a:normAutofit fontScale="90000"/>
          </a:bodyPr>
          <a:lstStyle/>
          <a:p>
            <a:pPr algn="ctr"/>
            <a:r>
              <a:rPr lang="en-US" sz="4800" dirty="0">
                <a:effectLst/>
                <a:ea typeface="Calibri" panose="020F0502020204030204" pitchFamily="34" charset="0"/>
              </a:rPr>
              <a:t>COVID-19 vaccines for infants &amp; children: 6 months to under 5 years</a:t>
            </a:r>
            <a:endParaRPr lang="en-US" dirty="0"/>
          </a:p>
        </p:txBody>
      </p:sp>
      <p:graphicFrame>
        <p:nvGraphicFramePr>
          <p:cNvPr id="5" name="Content Placeholder 2">
            <a:extLst>
              <a:ext uri="{FF2B5EF4-FFF2-40B4-BE49-F238E27FC236}">
                <a16:creationId xmlns:a16="http://schemas.microsoft.com/office/drawing/2014/main" id="{DEBA2EDE-CCF5-AAED-CAF8-8EF686A3953A}"/>
              </a:ext>
            </a:extLst>
          </p:cNvPr>
          <p:cNvGraphicFramePr>
            <a:graphicFrameLocks noGrp="1"/>
          </p:cNvGraphicFramePr>
          <p:nvPr>
            <p:ph idx="1"/>
          </p:nvPr>
        </p:nvGraphicFramePr>
        <p:xfrm>
          <a:off x="1097280" y="203601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4107535B-627B-B4BE-1B26-3E625780037F}"/>
              </a:ext>
            </a:extLst>
          </p:cNvPr>
          <p:cNvPicPr>
            <a:picLocks noChangeAspect="1"/>
          </p:cNvPicPr>
          <p:nvPr/>
        </p:nvPicPr>
        <p:blipFill>
          <a:blip r:embed="rId8"/>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A287E5B-D71B-36C8-DC70-E72C5E3DE770}"/>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3939178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C3186-CFF9-25EF-3A20-25783F9421DF}"/>
              </a:ext>
            </a:extLst>
          </p:cNvPr>
          <p:cNvSpPr>
            <a:spLocks noGrp="1"/>
          </p:cNvSpPr>
          <p:nvPr>
            <p:ph type="title"/>
          </p:nvPr>
        </p:nvSpPr>
        <p:spPr>
          <a:xfrm>
            <a:off x="1097280" y="286603"/>
            <a:ext cx="10058400" cy="1450757"/>
          </a:xfrm>
        </p:spPr>
        <p:txBody>
          <a:bodyPr>
            <a:normAutofit/>
          </a:bodyPr>
          <a:lstStyle/>
          <a:p>
            <a:r>
              <a:rPr lang="en-US"/>
              <a:t>Oral Medications</a:t>
            </a:r>
          </a:p>
        </p:txBody>
      </p:sp>
      <p:cxnSp>
        <p:nvCxnSpPr>
          <p:cNvPr id="20" name="Straight Connector 19">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E1D6ED5-D438-11AD-DF83-DD663C698728}"/>
              </a:ext>
            </a:extLst>
          </p:cNvPr>
          <p:cNvGraphicFramePr>
            <a:graphicFrameLocks noGrp="1"/>
          </p:cNvGraphicFramePr>
          <p:nvPr>
            <p:ph idx="1"/>
            <p:extLst>
              <p:ext uri="{D42A27DB-BD31-4B8C-83A1-F6EECF244321}">
                <p14:modId xmlns:p14="http://schemas.microsoft.com/office/powerpoint/2010/main" val="1598258713"/>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D5BAE9E5-C104-9974-C19D-E490646A5CE4}"/>
              </a:ext>
            </a:extLst>
          </p:cNvPr>
          <p:cNvPicPr>
            <a:picLocks noChangeAspect="1"/>
          </p:cNvPicPr>
          <p:nvPr/>
        </p:nvPicPr>
        <p:blipFill>
          <a:blip r:embed="rId8"/>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79AD2268-BDBF-F6CC-EE8C-350AA60E0395}"/>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49776913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D9125DE9-DFA4-5943-B0B8-507B176C5FAB}"/>
              </a:ext>
            </a:extLst>
          </p:cNvPr>
          <p:cNvPicPr>
            <a:picLocks noGrp="1" noChangeAspect="1"/>
          </p:cNvPicPr>
          <p:nvPr>
            <p:ph idx="1"/>
          </p:nvPr>
        </p:nvPicPr>
        <p:blipFill>
          <a:blip r:embed="rId3"/>
          <a:stretch>
            <a:fillRect/>
          </a:stretch>
        </p:blipFill>
        <p:spPr>
          <a:xfrm>
            <a:off x="943356" y="1306652"/>
            <a:ext cx="10337292" cy="4238289"/>
          </a:xfrm>
          <a:prstGeom prst="rect">
            <a:avLst/>
          </a:prstGeom>
        </p:spPr>
      </p:pic>
      <p:pic>
        <p:nvPicPr>
          <p:cNvPr id="3" name="Picture 2" descr="Logo&#10;&#10;Description automatically generated">
            <a:extLst>
              <a:ext uri="{FF2B5EF4-FFF2-40B4-BE49-F238E27FC236}">
                <a16:creationId xmlns:a16="http://schemas.microsoft.com/office/drawing/2014/main" id="{29DA4B54-2CCD-38E6-51D3-06DA7D63D940}"/>
              </a:ext>
            </a:extLst>
          </p:cNvPr>
          <p:cNvPicPr>
            <a:picLocks noChangeAspect="1"/>
          </p:cNvPicPr>
          <p:nvPr/>
        </p:nvPicPr>
        <p:blipFill>
          <a:blip r:embed="rId4"/>
          <a:stretch>
            <a:fillRect/>
          </a:stretch>
        </p:blipFill>
        <p:spPr>
          <a:xfrm>
            <a:off x="-24063" y="6298584"/>
            <a:ext cx="2749420" cy="577944"/>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7C519312-F8E5-C97E-8D8C-E5EAB6E66F87}"/>
              </a:ext>
            </a:extLst>
          </p:cNvPr>
          <p:cNvPicPr>
            <a:picLocks noChangeAspect="1"/>
          </p:cNvPicPr>
          <p:nvPr/>
        </p:nvPicPr>
        <p:blipFill>
          <a:blip r:embed="rId5"/>
          <a:stretch>
            <a:fillRect/>
          </a:stretch>
        </p:blipFill>
        <p:spPr>
          <a:xfrm>
            <a:off x="11608373" y="6273743"/>
            <a:ext cx="559245" cy="559245"/>
          </a:xfrm>
          <a:prstGeom prst="rect">
            <a:avLst/>
          </a:prstGeom>
        </p:spPr>
      </p:pic>
    </p:spTree>
    <p:extLst>
      <p:ext uri="{BB962C8B-B14F-4D97-AF65-F5344CB8AC3E}">
        <p14:creationId xmlns:p14="http://schemas.microsoft.com/office/powerpoint/2010/main" val="107496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867818-05F6-5EBC-6A50-AB1069EE6586}"/>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4600">
                <a:solidFill>
                  <a:srgbClr val="FFFFFF"/>
                </a:solidFill>
              </a:rPr>
              <a:t>Who Should Get Vaccinated?</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Magnifying glass and question mark">
            <a:extLst>
              <a:ext uri="{FF2B5EF4-FFF2-40B4-BE49-F238E27FC236}">
                <a16:creationId xmlns:a16="http://schemas.microsoft.com/office/drawing/2014/main" id="{CDF25800-CF82-7701-3A3C-6B6904E212AD}"/>
              </a:ext>
            </a:extLst>
          </p:cNvPr>
          <p:cNvPicPr>
            <a:picLocks noChangeAspect="1"/>
          </p:cNvPicPr>
          <p:nvPr/>
        </p:nvPicPr>
        <p:blipFill rotWithShape="1">
          <a:blip r:embed="rId3"/>
          <a:srcRect l="20833" r="17185"/>
          <a:stretch/>
        </p:blipFill>
        <p:spPr>
          <a:xfrm>
            <a:off x="4635095" y="10"/>
            <a:ext cx="7556889" cy="6857990"/>
          </a:xfrm>
          <a:prstGeom prst="rect">
            <a:avLst/>
          </a:prstGeom>
        </p:spPr>
      </p:pic>
      <p:pic>
        <p:nvPicPr>
          <p:cNvPr id="4" name="Picture 3" descr="Logo&#10;&#10;Description automatically generated">
            <a:extLst>
              <a:ext uri="{FF2B5EF4-FFF2-40B4-BE49-F238E27FC236}">
                <a16:creationId xmlns:a16="http://schemas.microsoft.com/office/drawing/2014/main" id="{856AD783-1B4A-40B0-D468-93A1FE11B69F}"/>
              </a:ext>
            </a:extLst>
          </p:cNvPr>
          <p:cNvPicPr>
            <a:picLocks noChangeAspect="1"/>
          </p:cNvPicPr>
          <p:nvPr/>
        </p:nvPicPr>
        <p:blipFill>
          <a:blip r:embed="rId4"/>
          <a:stretch>
            <a:fillRect/>
          </a:stretch>
        </p:blipFill>
        <p:spPr>
          <a:xfrm>
            <a:off x="-6220" y="6096600"/>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6DB643B-5D3A-C0A9-691E-34C5C7237202}"/>
              </a:ext>
            </a:extLst>
          </p:cNvPr>
          <p:cNvPicPr>
            <a:picLocks noChangeAspect="1"/>
          </p:cNvPicPr>
          <p:nvPr/>
        </p:nvPicPr>
        <p:blipFill>
          <a:blip r:embed="rId5"/>
          <a:stretch>
            <a:fillRect/>
          </a:stretch>
        </p:blipFill>
        <p:spPr>
          <a:xfrm>
            <a:off x="11456339" y="6038528"/>
            <a:ext cx="644900" cy="644900"/>
          </a:xfrm>
          <a:prstGeom prst="rect">
            <a:avLst/>
          </a:prstGeom>
        </p:spPr>
      </p:pic>
    </p:spTree>
    <p:extLst>
      <p:ext uri="{BB962C8B-B14F-4D97-AF65-F5344CB8AC3E}">
        <p14:creationId xmlns:p14="http://schemas.microsoft.com/office/powerpoint/2010/main" val="292022985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1ED0D5B-3A78-03B2-835D-10270D9B730B}"/>
              </a:ext>
            </a:extLst>
          </p:cNvPr>
          <p:cNvSpPr>
            <a:spLocks noGrp="1"/>
          </p:cNvSpPr>
          <p:nvPr>
            <p:ph type="title"/>
          </p:nvPr>
        </p:nvSpPr>
        <p:spPr>
          <a:xfrm>
            <a:off x="492370" y="516835"/>
            <a:ext cx="3084844" cy="5772840"/>
          </a:xfrm>
        </p:spPr>
        <p:txBody>
          <a:bodyPr anchor="ctr">
            <a:normAutofit/>
          </a:bodyPr>
          <a:lstStyle/>
          <a:p>
            <a:r>
              <a:rPr lang="en-US" sz="2500">
                <a:solidFill>
                  <a:schemeClr val="bg1"/>
                </a:solidFill>
              </a:rPr>
              <a:t>COVID-19 Vaccine Contraindications</a:t>
            </a:r>
          </a:p>
        </p:txBody>
      </p:sp>
      <p:graphicFrame>
        <p:nvGraphicFramePr>
          <p:cNvPr id="5" name="Content Placeholder 2">
            <a:extLst>
              <a:ext uri="{FF2B5EF4-FFF2-40B4-BE49-F238E27FC236}">
                <a16:creationId xmlns:a16="http://schemas.microsoft.com/office/drawing/2014/main" id="{33C1204D-8C1D-0186-711A-3FB5E6550518}"/>
              </a:ext>
            </a:extLst>
          </p:cNvPr>
          <p:cNvGraphicFramePr>
            <a:graphicFrameLocks noGrp="1"/>
          </p:cNvGraphicFramePr>
          <p:nvPr>
            <p:ph idx="1"/>
            <p:extLst>
              <p:ext uri="{D42A27DB-BD31-4B8C-83A1-F6EECF244321}">
                <p14:modId xmlns:p14="http://schemas.microsoft.com/office/powerpoint/2010/main" val="63512633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20F0C304-E2F9-DC12-8D07-919C4A28365B}"/>
              </a:ext>
            </a:extLst>
          </p:cNvPr>
          <p:cNvPicPr>
            <a:picLocks noChangeAspect="1"/>
          </p:cNvPicPr>
          <p:nvPr/>
        </p:nvPicPr>
        <p:blipFill>
          <a:blip r:embed="rId8"/>
          <a:stretch>
            <a:fillRect/>
          </a:stretch>
        </p:blipFill>
        <p:spPr>
          <a:xfrm>
            <a:off x="-6350" y="6167475"/>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14CD6A8D-33F1-E7A5-C483-217DAEC607F9}"/>
              </a:ext>
            </a:extLst>
          </p:cNvPr>
          <p:cNvPicPr>
            <a:picLocks noChangeAspect="1"/>
          </p:cNvPicPr>
          <p:nvPr/>
        </p:nvPicPr>
        <p:blipFill>
          <a:blip r:embed="rId9"/>
          <a:stretch>
            <a:fillRect/>
          </a:stretch>
        </p:blipFill>
        <p:spPr>
          <a:xfrm>
            <a:off x="11456209" y="6109403"/>
            <a:ext cx="644900" cy="644900"/>
          </a:xfrm>
          <a:prstGeom prst="rect">
            <a:avLst/>
          </a:prstGeom>
        </p:spPr>
      </p:pic>
    </p:spTree>
    <p:extLst>
      <p:ext uri="{BB962C8B-B14F-4D97-AF65-F5344CB8AC3E}">
        <p14:creationId xmlns:p14="http://schemas.microsoft.com/office/powerpoint/2010/main" val="227923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9DE8-CDF3-536B-A559-50A6FC63A9B9}"/>
              </a:ext>
            </a:extLst>
          </p:cNvPr>
          <p:cNvSpPr>
            <a:spLocks noGrp="1"/>
          </p:cNvSpPr>
          <p:nvPr>
            <p:ph type="title"/>
          </p:nvPr>
        </p:nvSpPr>
        <p:spPr/>
        <p:txBody>
          <a:bodyPr/>
          <a:lstStyle/>
          <a:p>
            <a:r>
              <a:rPr lang="en-US" dirty="0"/>
              <a:t>COVID-19 Vaccine Precautions</a:t>
            </a:r>
          </a:p>
        </p:txBody>
      </p:sp>
      <p:sp>
        <p:nvSpPr>
          <p:cNvPr id="3" name="Content Placeholder 2">
            <a:extLst>
              <a:ext uri="{FF2B5EF4-FFF2-40B4-BE49-F238E27FC236}">
                <a16:creationId xmlns:a16="http://schemas.microsoft.com/office/drawing/2014/main" id="{86DF9D07-7DE5-1C0A-8AF9-CAA279329708}"/>
              </a:ext>
            </a:extLst>
          </p:cNvPr>
          <p:cNvSpPr>
            <a:spLocks noGrp="1"/>
          </p:cNvSpPr>
          <p:nvPr>
            <p:ph idx="1"/>
          </p:nvPr>
        </p:nvSpPr>
        <p:spPr/>
        <p:txBody>
          <a:bodyPr>
            <a:normAutofit fontScale="62500" lnSpcReduction="20000"/>
          </a:bodyPr>
          <a:lstStyle/>
          <a:p>
            <a:pPr algn="l">
              <a:buFont typeface="Arial" panose="020B0604020202020204" pitchFamily="34" charset="0"/>
              <a:buChar char="•"/>
            </a:pPr>
            <a:r>
              <a:rPr lang="en-US" sz="2000" b="0" i="0" dirty="0">
                <a:solidFill>
                  <a:srgbClr val="000000"/>
                </a:solidFill>
                <a:effectLst/>
                <a:latin typeface="+mj-lt"/>
              </a:rPr>
              <a:t>History of an immediate allergic reaction</a:t>
            </a:r>
            <a:r>
              <a:rPr lang="en-US" sz="2000" b="0" i="0" u="none" strike="noStrike" baseline="30000" dirty="0">
                <a:solidFill>
                  <a:srgbClr val="000000"/>
                </a:solidFill>
                <a:effectLst/>
                <a:latin typeface="+mj-lt"/>
              </a:rPr>
              <a:t>† </a:t>
            </a:r>
            <a:r>
              <a:rPr lang="en-US" sz="2000" b="0" i="0" dirty="0">
                <a:solidFill>
                  <a:srgbClr val="000000"/>
                </a:solidFill>
                <a:effectLst/>
                <a:latin typeface="+mj-lt"/>
              </a:rPr>
              <a:t>to any non-COVID-19 vaccine or injectable therapy (i.e., intramuscular, intravenous, or subcutaneous vaccines or therapies [excluding subcutaneous immunotherapy for allergies, i.e., “allergy shots”)</a:t>
            </a:r>
          </a:p>
          <a:p>
            <a:pPr marL="800100" lvl="1" indent="-342900">
              <a:buFont typeface="Wingdings" panose="05000000000000000000" pitchFamily="2" charset="2"/>
              <a:buChar char="Ø"/>
            </a:pPr>
            <a:r>
              <a:rPr lang="en-US" sz="2000" b="0" i="0" dirty="0">
                <a:solidFill>
                  <a:srgbClr val="000000"/>
                </a:solidFill>
                <a:effectLst/>
                <a:latin typeface="+mj-lt"/>
              </a:rPr>
              <a:t>This includes non-COVID-19 vaccines or injectable therapies with multiple components, and the component(s) that elicited the reaction is unknown.</a:t>
            </a:r>
          </a:p>
          <a:p>
            <a:pPr algn="l">
              <a:buFont typeface="Arial" panose="020B0604020202020204" pitchFamily="34" charset="0"/>
              <a:buChar char="•"/>
            </a:pPr>
            <a:r>
              <a:rPr lang="en-US" sz="2000" b="0" i="0" dirty="0">
                <a:solidFill>
                  <a:srgbClr val="000000"/>
                </a:solidFill>
                <a:effectLst/>
                <a:latin typeface="+mj-lt"/>
              </a:rPr>
              <a:t>History of an immediate (within 4 hours after vaccination) non-severe, allergic reaction after a dose of one type of COVID-19 vaccine (i.e., mRNA or Janssen) have a precaution to the same type of COIVD-19 vaccine</a:t>
            </a:r>
          </a:p>
          <a:p>
            <a:pPr algn="l">
              <a:buFont typeface="Arial" panose="020B0604020202020204" pitchFamily="34" charset="0"/>
              <a:buChar char="•"/>
            </a:pPr>
            <a:r>
              <a:rPr lang="en-US" sz="2000" b="0" i="0" dirty="0">
                <a:solidFill>
                  <a:srgbClr val="000000"/>
                </a:solidFill>
                <a:effectLst/>
                <a:latin typeface="+mj-lt"/>
              </a:rPr>
              <a:t>Contraindication to one type of COVID-19 vaccine (mRNA) is a precaution to other types of COVID-19 vaccines (Janssen)</a:t>
            </a:r>
            <a:r>
              <a:rPr lang="en-US" sz="2000" b="0" i="0" u="none" strike="noStrike" baseline="30000" dirty="0">
                <a:solidFill>
                  <a:srgbClr val="000000"/>
                </a:solidFill>
                <a:effectLst/>
                <a:latin typeface="+mj-lt"/>
              </a:rPr>
              <a:t>±</a:t>
            </a:r>
            <a:endParaRPr lang="en-US" sz="2000" b="0" i="0" dirty="0">
              <a:solidFill>
                <a:srgbClr val="000000"/>
              </a:solidFill>
              <a:effectLst/>
              <a:latin typeface="+mj-lt"/>
            </a:endParaRPr>
          </a:p>
          <a:p>
            <a:pPr algn="l">
              <a:buFont typeface="Arial" panose="020B0604020202020204" pitchFamily="34" charset="0"/>
              <a:buChar char="•"/>
            </a:pPr>
            <a:r>
              <a:rPr lang="en-US" sz="2000" b="0" i="0" dirty="0">
                <a:solidFill>
                  <a:srgbClr val="000000"/>
                </a:solidFill>
                <a:effectLst/>
                <a:latin typeface="+mj-lt"/>
              </a:rPr>
              <a:t>Moderate to severe acute illness with or without fever</a:t>
            </a:r>
          </a:p>
          <a:p>
            <a:pPr algn="l">
              <a:buFont typeface="Arial" panose="020B0604020202020204" pitchFamily="34" charset="0"/>
              <a:buChar char="•"/>
            </a:pPr>
            <a:r>
              <a:rPr lang="en-US" sz="2000" b="0" i="0" dirty="0">
                <a:solidFill>
                  <a:srgbClr val="000000"/>
                </a:solidFill>
                <a:effectLst/>
                <a:latin typeface="+mj-lt"/>
              </a:rPr>
              <a:t>For mRNA COVID-19 vaccines, history of myocarditis or pericarditis after a dose of mRNA COVID-19 vaccine</a:t>
            </a:r>
          </a:p>
          <a:p>
            <a:pPr algn="l">
              <a:buFont typeface="Arial" panose="020B0604020202020204" pitchFamily="34" charset="0"/>
              <a:buChar char="•"/>
            </a:pPr>
            <a:r>
              <a:rPr lang="en-US" sz="2000" b="0" i="0" dirty="0">
                <a:solidFill>
                  <a:srgbClr val="000000"/>
                </a:solidFill>
                <a:effectLst/>
                <a:latin typeface="+mj-lt"/>
              </a:rPr>
              <a:t>For Janssen COVID-19 Vaccine, a history of GBS</a:t>
            </a:r>
          </a:p>
          <a:p>
            <a:pPr marL="800100" lvl="1" indent="-342900" algn="l">
              <a:buFont typeface="Wingdings" panose="05000000000000000000" pitchFamily="2" charset="2"/>
              <a:buChar char="Ø"/>
            </a:pPr>
            <a:r>
              <a:rPr lang="en-US" sz="2000" b="0" i="0" dirty="0">
                <a:solidFill>
                  <a:srgbClr val="000000"/>
                </a:solidFill>
                <a:effectLst/>
                <a:latin typeface="+mj-lt"/>
              </a:rPr>
              <a:t>People who develop GBS within 6 weeks after receipt of the Janssen COVID-19 Vaccine should not receive another dose of the Janssen COVID-19 Vaccine. These people should receive an mRNA COVID-19 vaccine.</a:t>
            </a:r>
          </a:p>
          <a:p>
            <a:endParaRPr lang="en-US" dirty="0"/>
          </a:p>
        </p:txBody>
      </p:sp>
      <p:pic>
        <p:nvPicPr>
          <p:cNvPr id="5" name="Picture 4" descr="Logo&#10;&#10;Description automatically generated">
            <a:extLst>
              <a:ext uri="{FF2B5EF4-FFF2-40B4-BE49-F238E27FC236}">
                <a16:creationId xmlns:a16="http://schemas.microsoft.com/office/drawing/2014/main" id="{42D2497A-EFF7-ECE5-B062-152F84A4CA08}"/>
              </a:ext>
            </a:extLst>
          </p:cNvPr>
          <p:cNvPicPr>
            <a:picLocks noChangeAspect="1"/>
          </p:cNvPicPr>
          <p:nvPr/>
        </p:nvPicPr>
        <p:blipFill>
          <a:blip r:embed="rId3"/>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7B15F038-3117-FEF6-89F7-3A4D634C7684}"/>
              </a:ext>
            </a:extLst>
          </p:cNvPr>
          <p:cNvPicPr>
            <a:picLocks noChangeAspect="1"/>
          </p:cNvPicPr>
          <p:nvPr/>
        </p:nvPicPr>
        <p:blipFill>
          <a:blip r:embed="rId4"/>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47323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16E979-0200-FE9B-5DD0-77833E526919}"/>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000">
                <a:solidFill>
                  <a:srgbClr val="FFFFFF"/>
                </a:solidFill>
              </a:rPr>
              <a:t>Potential Vaccine Side Effects</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Person using a syringe">
            <a:extLst>
              <a:ext uri="{FF2B5EF4-FFF2-40B4-BE49-F238E27FC236}">
                <a16:creationId xmlns:a16="http://schemas.microsoft.com/office/drawing/2014/main" id="{DD0FD4E6-7959-9F49-AA68-48B9B12E63D4}"/>
              </a:ext>
            </a:extLst>
          </p:cNvPr>
          <p:cNvPicPr>
            <a:picLocks noChangeAspect="1"/>
          </p:cNvPicPr>
          <p:nvPr/>
        </p:nvPicPr>
        <p:blipFill rotWithShape="1">
          <a:blip r:embed="rId3"/>
          <a:srcRect l="6988" r="19735"/>
          <a:stretch/>
        </p:blipFill>
        <p:spPr>
          <a:xfrm>
            <a:off x="4635095" y="10"/>
            <a:ext cx="7556889" cy="6857990"/>
          </a:xfrm>
          <a:prstGeom prst="rect">
            <a:avLst/>
          </a:prstGeom>
        </p:spPr>
      </p:pic>
      <p:pic>
        <p:nvPicPr>
          <p:cNvPr id="3" name="Picture 2" descr="Logo&#10;&#10;Description automatically generated">
            <a:extLst>
              <a:ext uri="{FF2B5EF4-FFF2-40B4-BE49-F238E27FC236}">
                <a16:creationId xmlns:a16="http://schemas.microsoft.com/office/drawing/2014/main" id="{FEFABD05-E83B-6EF4-B2EC-D48C9C7040CE}"/>
              </a:ext>
            </a:extLst>
          </p:cNvPr>
          <p:cNvPicPr>
            <a:picLocks noChangeAspect="1"/>
          </p:cNvPicPr>
          <p:nvPr/>
        </p:nvPicPr>
        <p:blipFill>
          <a:blip r:embed="rId4"/>
          <a:stretch>
            <a:fillRect/>
          </a:stretch>
        </p:blipFill>
        <p:spPr>
          <a:xfrm>
            <a:off x="-6220" y="6106225"/>
            <a:ext cx="3170525" cy="666463"/>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FE009D71-F7FA-BE28-4A1F-7068D5DA6CCE}"/>
              </a:ext>
            </a:extLst>
          </p:cNvPr>
          <p:cNvPicPr>
            <a:picLocks noChangeAspect="1"/>
          </p:cNvPicPr>
          <p:nvPr/>
        </p:nvPicPr>
        <p:blipFill>
          <a:blip r:embed="rId5"/>
          <a:stretch>
            <a:fillRect/>
          </a:stretch>
        </p:blipFill>
        <p:spPr>
          <a:xfrm>
            <a:off x="3821610" y="6078350"/>
            <a:ext cx="644900" cy="644900"/>
          </a:xfrm>
          <a:prstGeom prst="rect">
            <a:avLst/>
          </a:prstGeom>
        </p:spPr>
      </p:pic>
    </p:spTree>
    <p:extLst>
      <p:ext uri="{BB962C8B-B14F-4D97-AF65-F5344CB8AC3E}">
        <p14:creationId xmlns:p14="http://schemas.microsoft.com/office/powerpoint/2010/main" val="13964191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1">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rmAutofit/>
          </a:bodyPr>
          <a:lstStyle/>
          <a:p>
            <a:r>
              <a:rPr lang="en-US" sz="3800"/>
              <a:t>COVID-19 Vaccine Hesitancy: Breaking Barriers and Building Health</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a:bodyPr>
          <a:lstStyle/>
          <a:p>
            <a:r>
              <a:rPr lang="en-US"/>
              <a:t>American Osteopathic association</a:t>
            </a:r>
          </a:p>
        </p:txBody>
      </p:sp>
      <p:pic>
        <p:nvPicPr>
          <p:cNvPr id="57" name="Picture 47" descr="Needle and vial">
            <a:extLst>
              <a:ext uri="{FF2B5EF4-FFF2-40B4-BE49-F238E27FC236}">
                <a16:creationId xmlns:a16="http://schemas.microsoft.com/office/drawing/2014/main" id="{9247E566-D539-F689-10BD-88FFFF4ED304}"/>
              </a:ext>
            </a:extLst>
          </p:cNvPr>
          <p:cNvPicPr>
            <a:picLocks noChangeAspect="1"/>
          </p:cNvPicPr>
          <p:nvPr/>
        </p:nvPicPr>
        <p:blipFill rotWithShape="1">
          <a:blip r:embed="rId4"/>
          <a:srcRect r="40666" b="-1"/>
          <a:stretch/>
        </p:blipFill>
        <p:spPr>
          <a:xfrm>
            <a:off x="1" y="10"/>
            <a:ext cx="6096000" cy="6857990"/>
          </a:xfrm>
          <a:prstGeom prst="rect">
            <a:avLst/>
          </a:prstGeom>
        </p:spPr>
      </p:pic>
      <p:cxnSp>
        <p:nvCxnSpPr>
          <p:cNvPr id="58" name="Straight Connector 5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BF178F01-66C8-825E-774B-0D172B1CDA4C}"/>
              </a:ext>
            </a:extLst>
          </p:cNvPr>
          <p:cNvPicPr>
            <a:picLocks noChangeAspect="1"/>
          </p:cNvPicPr>
          <p:nvPr/>
        </p:nvPicPr>
        <p:blipFill>
          <a:blip r:embed="rId5"/>
          <a:stretch>
            <a:fillRect/>
          </a:stretch>
        </p:blipFill>
        <p:spPr>
          <a:xfrm>
            <a:off x="6096000" y="5855103"/>
            <a:ext cx="4287248" cy="901205"/>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96A4CFC4-1828-2349-14E1-5715B54BAC99}"/>
              </a:ext>
            </a:extLst>
          </p:cNvPr>
          <p:cNvPicPr>
            <a:picLocks noChangeAspect="1"/>
          </p:cNvPicPr>
          <p:nvPr/>
        </p:nvPicPr>
        <p:blipFill>
          <a:blip r:embed="rId6"/>
          <a:stretch>
            <a:fillRect/>
          </a:stretch>
        </p:blipFill>
        <p:spPr>
          <a:xfrm>
            <a:off x="11194173" y="5928429"/>
            <a:ext cx="827879" cy="827879"/>
          </a:xfrm>
          <a:prstGeom prst="rect">
            <a:avLst/>
          </a:prstGeom>
        </p:spPr>
      </p:pic>
    </p:spTree>
    <p:extLst>
      <p:ext uri="{BB962C8B-B14F-4D97-AF65-F5344CB8AC3E}">
        <p14:creationId xmlns:p14="http://schemas.microsoft.com/office/powerpoint/2010/main" val="1931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25F0-4D43-FE43-4177-262E246354E5}"/>
              </a:ext>
            </a:extLst>
          </p:cNvPr>
          <p:cNvSpPr>
            <a:spLocks noGrp="1"/>
          </p:cNvSpPr>
          <p:nvPr>
            <p:ph type="title"/>
          </p:nvPr>
        </p:nvSpPr>
        <p:spPr/>
        <p:txBody>
          <a:bodyPr/>
          <a:lstStyle/>
          <a:p>
            <a:r>
              <a:rPr lang="en-US" dirty="0"/>
              <a:t>Severe Reactions After Vaccination Are Rare</a:t>
            </a:r>
          </a:p>
        </p:txBody>
      </p:sp>
      <p:graphicFrame>
        <p:nvGraphicFramePr>
          <p:cNvPr id="5" name="Content Placeholder 2">
            <a:extLst>
              <a:ext uri="{FF2B5EF4-FFF2-40B4-BE49-F238E27FC236}">
                <a16:creationId xmlns:a16="http://schemas.microsoft.com/office/drawing/2014/main" id="{AE0AC072-4902-C50C-30C4-6740DA1E1C09}"/>
              </a:ext>
            </a:extLst>
          </p:cNvPr>
          <p:cNvGraphicFramePr>
            <a:graphicFrameLocks noGrp="1"/>
          </p:cNvGraphicFramePr>
          <p:nvPr>
            <p:ph idx="1"/>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76F418EA-84B2-3D24-5241-7EC5D1969FD6}"/>
              </a:ext>
            </a:extLst>
          </p:cNvPr>
          <p:cNvPicPr>
            <a:picLocks noChangeAspect="1"/>
          </p:cNvPicPr>
          <p:nvPr/>
        </p:nvPicPr>
        <p:blipFill>
          <a:blip r:embed="rId8"/>
          <a:stretch>
            <a:fillRect/>
          </a:stretch>
        </p:blipFill>
        <p:spPr>
          <a:xfrm>
            <a:off x="0" y="5770431"/>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3FC74AA-8C56-4DF6-2749-834F88AD9755}"/>
              </a:ext>
            </a:extLst>
          </p:cNvPr>
          <p:cNvPicPr>
            <a:picLocks noChangeAspect="1"/>
          </p:cNvPicPr>
          <p:nvPr/>
        </p:nvPicPr>
        <p:blipFill>
          <a:blip r:embed="rId9"/>
          <a:stretch>
            <a:fillRect/>
          </a:stretch>
        </p:blipFill>
        <p:spPr>
          <a:xfrm>
            <a:off x="11462559" y="5712359"/>
            <a:ext cx="644900" cy="644900"/>
          </a:xfrm>
          <a:prstGeom prst="rect">
            <a:avLst/>
          </a:prstGeom>
        </p:spPr>
      </p:pic>
    </p:spTree>
    <p:extLst>
      <p:ext uri="{BB962C8B-B14F-4D97-AF65-F5344CB8AC3E}">
        <p14:creationId xmlns:p14="http://schemas.microsoft.com/office/powerpoint/2010/main" val="409732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1">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31DD0-72A3-1604-A675-71379EEEA5AA}"/>
              </a:ext>
            </a:extLst>
          </p:cNvPr>
          <p:cNvSpPr>
            <a:spLocks noGrp="1"/>
          </p:cNvSpPr>
          <p:nvPr>
            <p:ph type="title"/>
          </p:nvPr>
        </p:nvSpPr>
        <p:spPr>
          <a:xfrm>
            <a:off x="1097280" y="286603"/>
            <a:ext cx="10058400" cy="1450757"/>
          </a:xfrm>
        </p:spPr>
        <p:txBody>
          <a:bodyPr>
            <a:normAutofit/>
          </a:bodyPr>
          <a:lstStyle/>
          <a:p>
            <a:r>
              <a:rPr lang="en-US"/>
              <a:t>Common Side Effects Post-Vaccination </a:t>
            </a:r>
          </a:p>
        </p:txBody>
      </p:sp>
      <p:cxnSp>
        <p:nvCxnSpPr>
          <p:cNvPr id="50" name="Straight Connector 33">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Rectangle 35">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7" name="Content Placeholder 2">
            <a:extLst>
              <a:ext uri="{FF2B5EF4-FFF2-40B4-BE49-F238E27FC236}">
                <a16:creationId xmlns:a16="http://schemas.microsoft.com/office/drawing/2014/main" id="{E27EAC95-D9CC-F782-16CE-A6E968B439EB}"/>
              </a:ext>
            </a:extLst>
          </p:cNvPr>
          <p:cNvGraphicFramePr>
            <a:graphicFrameLocks noGrp="1"/>
          </p:cNvGraphicFramePr>
          <p:nvPr>
            <p:ph idx="1"/>
            <p:extLst>
              <p:ext uri="{D42A27DB-BD31-4B8C-83A1-F6EECF244321}">
                <p14:modId xmlns:p14="http://schemas.microsoft.com/office/powerpoint/2010/main" val="120036634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FC1C6CED-4A14-B6F0-5565-555C15115040}"/>
              </a:ext>
            </a:extLst>
          </p:cNvPr>
          <p:cNvPicPr>
            <a:picLocks noChangeAspect="1"/>
          </p:cNvPicPr>
          <p:nvPr/>
        </p:nvPicPr>
        <p:blipFill>
          <a:blip r:embed="rId8"/>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3553339-1589-E7BE-2134-9090752F646B}"/>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23380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165E9-F5BC-A15A-08D4-902E06FE42F3}"/>
              </a:ext>
            </a:extLst>
          </p:cNvPr>
          <p:cNvSpPr>
            <a:spLocks noGrp="1"/>
          </p:cNvSpPr>
          <p:nvPr>
            <p:ph type="title"/>
          </p:nvPr>
        </p:nvSpPr>
        <p:spPr>
          <a:xfrm>
            <a:off x="1097280" y="286603"/>
            <a:ext cx="10058400" cy="1450757"/>
          </a:xfrm>
        </p:spPr>
        <p:txBody>
          <a:bodyPr>
            <a:normAutofit/>
          </a:bodyPr>
          <a:lstStyle/>
          <a:p>
            <a:r>
              <a:rPr lang="en-US"/>
              <a:t>Antibody Testing</a:t>
            </a:r>
          </a:p>
        </p:txBody>
      </p:sp>
      <p:cxnSp>
        <p:nvCxnSpPr>
          <p:cNvPr id="18" name="Straight Connector 17">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Content Placeholder 2">
            <a:extLst>
              <a:ext uri="{FF2B5EF4-FFF2-40B4-BE49-F238E27FC236}">
                <a16:creationId xmlns:a16="http://schemas.microsoft.com/office/drawing/2014/main" id="{5EBAAD4A-D45D-B4EE-4294-AB4D53373DA8}"/>
              </a:ext>
            </a:extLst>
          </p:cNvPr>
          <p:cNvGraphicFramePr>
            <a:graphicFrameLocks noGrp="1"/>
          </p:cNvGraphicFramePr>
          <p:nvPr>
            <p:ph idx="1"/>
            <p:extLst>
              <p:ext uri="{D42A27DB-BD31-4B8C-83A1-F6EECF244321}">
                <p14:modId xmlns:p14="http://schemas.microsoft.com/office/powerpoint/2010/main" val="254245893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57EB39D7-284C-47E6-1BA8-272ABF270694}"/>
              </a:ext>
            </a:extLst>
          </p:cNvPr>
          <p:cNvPicPr>
            <a:picLocks noChangeAspect="1"/>
          </p:cNvPicPr>
          <p:nvPr/>
        </p:nvPicPr>
        <p:blipFill>
          <a:blip r:embed="rId8"/>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2F2E04A5-5C8B-CAE0-AF3F-D9C1F336B8FD}"/>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63835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18DB4D-5959-A4C7-B2EF-B24871BB2AD8}"/>
              </a:ext>
            </a:extLst>
          </p:cNvPr>
          <p:cNvSpPr>
            <a:spLocks noGrp="1"/>
          </p:cNvSpPr>
          <p:nvPr>
            <p:ph type="title"/>
          </p:nvPr>
        </p:nvSpPr>
        <p:spPr>
          <a:xfrm>
            <a:off x="642259" y="634946"/>
            <a:ext cx="3372529" cy="5055904"/>
          </a:xfrm>
        </p:spPr>
        <p:txBody>
          <a:bodyPr anchor="ctr">
            <a:normAutofit/>
          </a:bodyPr>
          <a:lstStyle/>
          <a:p>
            <a:r>
              <a:rPr lang="en-US" sz="4000"/>
              <a:t>Vaccination: To Be or Not to Be?</a:t>
            </a:r>
          </a:p>
        </p:txBody>
      </p:sp>
      <p:cxnSp>
        <p:nvCxnSpPr>
          <p:cNvPr id="20" name="Straight Connector 19">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6C0EE5BC-AAAE-B57F-DB46-B0BF533715F4}"/>
              </a:ext>
            </a:extLst>
          </p:cNvPr>
          <p:cNvGraphicFramePr>
            <a:graphicFrameLocks noGrp="1"/>
          </p:cNvGraphicFramePr>
          <p:nvPr>
            <p:ph idx="1"/>
            <p:extLst>
              <p:ext uri="{D42A27DB-BD31-4B8C-83A1-F6EECF244321}">
                <p14:modId xmlns:p14="http://schemas.microsoft.com/office/powerpoint/2010/main" val="1457551641"/>
              </p:ext>
            </p:extLst>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0BCC2A64-48D7-3B32-A2BF-4AEE3821C32E}"/>
              </a:ext>
            </a:extLst>
          </p:cNvPr>
          <p:cNvPicPr>
            <a:picLocks noChangeAspect="1"/>
          </p:cNvPicPr>
          <p:nvPr/>
        </p:nvPicPr>
        <p:blipFill>
          <a:blip r:embed="rId8"/>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9FFB74D-3CA1-FEDE-E7AB-BAD2118D1D37}"/>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407240791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9493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86F6F0-B178-BE2C-C903-2E89634EAE99}"/>
              </a:ext>
            </a:extLst>
          </p:cNvPr>
          <p:cNvSpPr>
            <a:spLocks noGrp="1"/>
          </p:cNvSpPr>
          <p:nvPr>
            <p:ph type="title"/>
          </p:nvPr>
        </p:nvSpPr>
        <p:spPr>
          <a:xfrm>
            <a:off x="492370" y="516836"/>
            <a:ext cx="3084844" cy="1961086"/>
          </a:xfrm>
        </p:spPr>
        <p:txBody>
          <a:bodyPr>
            <a:normAutofit/>
          </a:bodyPr>
          <a:lstStyle/>
          <a:p>
            <a:r>
              <a:rPr lang="en-US" sz="3400" dirty="0">
                <a:solidFill>
                  <a:srgbClr val="FFFFFF"/>
                </a:solidFill>
              </a:rPr>
              <a:t>Defining Inaccurate Sources of Information </a:t>
            </a:r>
          </a:p>
        </p:txBody>
      </p:sp>
      <p:cxnSp>
        <p:nvCxnSpPr>
          <p:cNvPr id="13" name="Straight Connector 12">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0A455A-7CA4-EBED-0A66-2A47C7D2056B}"/>
              </a:ext>
            </a:extLst>
          </p:cNvPr>
          <p:cNvSpPr>
            <a:spLocks noGrp="1"/>
          </p:cNvSpPr>
          <p:nvPr>
            <p:ph idx="1"/>
          </p:nvPr>
        </p:nvSpPr>
        <p:spPr>
          <a:xfrm>
            <a:off x="571752" y="2799654"/>
            <a:ext cx="3005462" cy="3189665"/>
          </a:xfrm>
        </p:spPr>
        <p:txBody>
          <a:bodyPr>
            <a:normAutofit/>
          </a:bodyPr>
          <a:lstStyle/>
          <a:p>
            <a:pPr marL="0" indent="0">
              <a:buNone/>
            </a:pPr>
            <a:endParaRPr lang="en-US" sz="1800">
              <a:solidFill>
                <a:srgbClr val="FFFFFF"/>
              </a:solidFill>
            </a:endParaRPr>
          </a:p>
          <a:p>
            <a:pPr marL="0" indent="0">
              <a:buNone/>
            </a:pPr>
            <a:endParaRPr lang="en-US" sz="1800">
              <a:solidFill>
                <a:srgbClr val="FFFFFF"/>
              </a:solidFill>
            </a:endParaRPr>
          </a:p>
        </p:txBody>
      </p:sp>
      <p:pic>
        <p:nvPicPr>
          <p:cNvPr id="4" name="Picture 3">
            <a:extLst>
              <a:ext uri="{FF2B5EF4-FFF2-40B4-BE49-F238E27FC236}">
                <a16:creationId xmlns:a16="http://schemas.microsoft.com/office/drawing/2014/main" id="{AADE0A9F-DC4A-FB34-CD5A-276311AD5542}"/>
              </a:ext>
            </a:extLst>
          </p:cNvPr>
          <p:cNvPicPr>
            <a:picLocks noChangeAspect="1"/>
          </p:cNvPicPr>
          <p:nvPr/>
        </p:nvPicPr>
        <p:blipFill>
          <a:blip r:embed="rId3">
            <a:duotone>
              <a:schemeClr val="accent1">
                <a:shade val="45000"/>
                <a:satMod val="135000"/>
              </a:schemeClr>
              <a:prstClr val="white"/>
            </a:duotone>
          </a:blip>
          <a:stretch>
            <a:fillRect/>
          </a:stretch>
        </p:blipFill>
        <p:spPr>
          <a:xfrm>
            <a:off x="4726926" y="1788962"/>
            <a:ext cx="6798082" cy="3280075"/>
          </a:xfrm>
          <a:prstGeom prst="rect">
            <a:avLst/>
          </a:prstGeom>
        </p:spPr>
      </p:pic>
      <p:pic>
        <p:nvPicPr>
          <p:cNvPr id="6" name="Picture 5" descr="Logo&#10;&#10;Description automatically generated">
            <a:extLst>
              <a:ext uri="{FF2B5EF4-FFF2-40B4-BE49-F238E27FC236}">
                <a16:creationId xmlns:a16="http://schemas.microsoft.com/office/drawing/2014/main" id="{E319A67C-9A7C-2E28-0787-4E20565A8D28}"/>
              </a:ext>
            </a:extLst>
          </p:cNvPr>
          <p:cNvPicPr>
            <a:picLocks noChangeAspect="1"/>
          </p:cNvPicPr>
          <p:nvPr/>
        </p:nvPicPr>
        <p:blipFill>
          <a:blip r:embed="rId4"/>
          <a:stretch>
            <a:fillRect/>
          </a:stretch>
        </p:blipFill>
        <p:spPr>
          <a:xfrm>
            <a:off x="-6350" y="6143413"/>
            <a:ext cx="3170525" cy="666463"/>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1F0E4C71-9712-82CA-2DE9-71CDD2AE42B4}"/>
              </a:ext>
            </a:extLst>
          </p:cNvPr>
          <p:cNvPicPr>
            <a:picLocks noChangeAspect="1"/>
          </p:cNvPicPr>
          <p:nvPr/>
        </p:nvPicPr>
        <p:blipFill>
          <a:blip r:embed="rId5"/>
          <a:stretch>
            <a:fillRect/>
          </a:stretch>
        </p:blipFill>
        <p:spPr>
          <a:xfrm>
            <a:off x="11456209" y="6085341"/>
            <a:ext cx="644900" cy="644900"/>
          </a:xfrm>
          <a:prstGeom prst="rect">
            <a:avLst/>
          </a:prstGeom>
        </p:spPr>
      </p:pic>
    </p:spTree>
    <p:extLst>
      <p:ext uri="{BB962C8B-B14F-4D97-AF65-F5344CB8AC3E}">
        <p14:creationId xmlns:p14="http://schemas.microsoft.com/office/powerpoint/2010/main" val="1278336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Rectangle 3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86F6F0-B178-BE2C-C903-2E89634EAE99}"/>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3800" dirty="0">
                <a:solidFill>
                  <a:srgbClr val="FFFFFF"/>
                </a:solidFill>
              </a:rPr>
              <a:t>Myths Around COVID-19 Vaccine</a:t>
            </a:r>
          </a:p>
        </p:txBody>
      </p:sp>
      <p:cxnSp>
        <p:nvCxnSpPr>
          <p:cNvPr id="35" name="Straight Connector 3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9F623810-6CB7-770A-71CE-8725B30B54EC}"/>
              </a:ext>
            </a:extLst>
          </p:cNvPr>
          <p:cNvGraphicFramePr>
            <a:graphicFrameLocks noGrp="1"/>
          </p:cNvGraphicFramePr>
          <p:nvPr>
            <p:ph idx="1"/>
            <p:extLst>
              <p:ext uri="{D42A27DB-BD31-4B8C-83A1-F6EECF244321}">
                <p14:modId xmlns:p14="http://schemas.microsoft.com/office/powerpoint/2010/main" val="46040914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601F67DB-6825-8A4D-B75B-F5A9E26E5BDF}"/>
              </a:ext>
            </a:extLst>
          </p:cNvPr>
          <p:cNvPicPr>
            <a:picLocks noChangeAspect="1"/>
          </p:cNvPicPr>
          <p:nvPr/>
        </p:nvPicPr>
        <p:blipFill>
          <a:blip r:embed="rId8"/>
          <a:stretch>
            <a:fillRect/>
          </a:stretch>
        </p:blipFill>
        <p:spPr>
          <a:xfrm>
            <a:off x="-6350" y="6179505"/>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01FBF93C-A6F3-D2C6-5A82-ADD1463F6D69}"/>
              </a:ext>
            </a:extLst>
          </p:cNvPr>
          <p:cNvPicPr>
            <a:picLocks noChangeAspect="1"/>
          </p:cNvPicPr>
          <p:nvPr/>
        </p:nvPicPr>
        <p:blipFill>
          <a:blip r:embed="rId9"/>
          <a:stretch>
            <a:fillRect/>
          </a:stretch>
        </p:blipFill>
        <p:spPr>
          <a:xfrm>
            <a:off x="11456209" y="6121433"/>
            <a:ext cx="644900" cy="644900"/>
          </a:xfrm>
          <a:prstGeom prst="rect">
            <a:avLst/>
          </a:prstGeom>
        </p:spPr>
      </p:pic>
    </p:spTree>
    <p:extLst>
      <p:ext uri="{BB962C8B-B14F-4D97-AF65-F5344CB8AC3E}">
        <p14:creationId xmlns:p14="http://schemas.microsoft.com/office/powerpoint/2010/main" val="272454645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DAA8-7003-1464-BAD5-002FE2EFB956}"/>
              </a:ext>
            </a:extLst>
          </p:cNvPr>
          <p:cNvSpPr>
            <a:spLocks noGrp="1"/>
          </p:cNvSpPr>
          <p:nvPr>
            <p:ph type="title"/>
          </p:nvPr>
        </p:nvSpPr>
        <p:spPr>
          <a:xfrm>
            <a:off x="1097280" y="286603"/>
            <a:ext cx="10058400" cy="1450757"/>
          </a:xfrm>
        </p:spPr>
        <p:txBody>
          <a:bodyPr>
            <a:normAutofit/>
          </a:bodyPr>
          <a:lstStyle/>
          <a:p>
            <a:r>
              <a:rPr lang="en-US" dirty="0"/>
              <a:t>Vaccine Hesitancy: Categorization</a:t>
            </a:r>
          </a:p>
        </p:txBody>
      </p:sp>
      <p:cxnSp>
        <p:nvCxnSpPr>
          <p:cNvPr id="20" name="Straight Connector 19">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0647B12-D8EF-CDC8-F47C-0E480C3F4878}"/>
              </a:ext>
            </a:extLst>
          </p:cNvPr>
          <p:cNvGraphicFramePr>
            <a:graphicFrameLocks noGrp="1"/>
          </p:cNvGraphicFramePr>
          <p:nvPr>
            <p:ph idx="1"/>
            <p:extLst>
              <p:ext uri="{D42A27DB-BD31-4B8C-83A1-F6EECF244321}">
                <p14:modId xmlns:p14="http://schemas.microsoft.com/office/powerpoint/2010/main" val="49830445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6248B5A5-996E-F251-DE42-3FC1D89D77A8}"/>
              </a:ext>
            </a:extLst>
          </p:cNvPr>
          <p:cNvPicPr>
            <a:picLocks noChangeAspect="1"/>
          </p:cNvPicPr>
          <p:nvPr/>
        </p:nvPicPr>
        <p:blipFill>
          <a:blip r:embed="rId8"/>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B80F785-4F44-7EA9-7343-009DE3E97039}"/>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115079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740A249-6989-B647-608D-62D7896508E5}"/>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Risk Perception: the potential for a negative future outcome</a:t>
            </a:r>
            <a:br>
              <a:rPr lang="en-US" sz="3600" dirty="0">
                <a:solidFill>
                  <a:schemeClr val="bg1"/>
                </a:solidFill>
              </a:rPr>
            </a:br>
            <a:br>
              <a:rPr lang="en-US" sz="3600" dirty="0">
                <a:solidFill>
                  <a:schemeClr val="bg1"/>
                </a:solidFill>
              </a:rPr>
            </a:br>
            <a:r>
              <a:rPr lang="en-US" sz="1200" dirty="0">
                <a:solidFill>
                  <a:schemeClr val="bg1"/>
                </a:solidFill>
              </a:rPr>
              <a:t>(World Health Organization)</a:t>
            </a:r>
            <a:endParaRPr lang="en-US" sz="3600" dirty="0">
              <a:solidFill>
                <a:schemeClr val="bg1"/>
              </a:solidFill>
            </a:endParaRPr>
          </a:p>
        </p:txBody>
      </p:sp>
      <p:graphicFrame>
        <p:nvGraphicFramePr>
          <p:cNvPr id="5" name="Content Placeholder 2">
            <a:extLst>
              <a:ext uri="{FF2B5EF4-FFF2-40B4-BE49-F238E27FC236}">
                <a16:creationId xmlns:a16="http://schemas.microsoft.com/office/drawing/2014/main" id="{C0455400-D1A5-36B8-4362-A6A9BB9DF48A}"/>
              </a:ext>
            </a:extLst>
          </p:cNvPr>
          <p:cNvGraphicFramePr>
            <a:graphicFrameLocks noGrp="1"/>
          </p:cNvGraphicFramePr>
          <p:nvPr>
            <p:ph idx="1"/>
            <p:extLst>
              <p:ext uri="{D42A27DB-BD31-4B8C-83A1-F6EECF244321}">
                <p14:modId xmlns:p14="http://schemas.microsoft.com/office/powerpoint/2010/main" val="31203608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78469B47-82F6-D6C1-B8BB-A93ACE5DF18A}"/>
              </a:ext>
            </a:extLst>
          </p:cNvPr>
          <p:cNvPicPr>
            <a:picLocks noChangeAspect="1"/>
          </p:cNvPicPr>
          <p:nvPr/>
        </p:nvPicPr>
        <p:blipFill>
          <a:blip r:embed="rId8"/>
          <a:stretch>
            <a:fillRect/>
          </a:stretch>
        </p:blipFill>
        <p:spPr>
          <a:xfrm>
            <a:off x="-6350" y="6167478"/>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B8AF30D-97EF-3845-BB24-44847070EFC7}"/>
              </a:ext>
            </a:extLst>
          </p:cNvPr>
          <p:cNvPicPr>
            <a:picLocks noChangeAspect="1"/>
          </p:cNvPicPr>
          <p:nvPr/>
        </p:nvPicPr>
        <p:blipFill>
          <a:blip r:embed="rId9"/>
          <a:stretch>
            <a:fillRect/>
          </a:stretch>
        </p:blipFill>
        <p:spPr>
          <a:xfrm>
            <a:off x="11456209" y="6109406"/>
            <a:ext cx="644900" cy="644900"/>
          </a:xfrm>
          <a:prstGeom prst="rect">
            <a:avLst/>
          </a:prstGeom>
        </p:spPr>
      </p:pic>
    </p:spTree>
    <p:extLst>
      <p:ext uri="{BB962C8B-B14F-4D97-AF65-F5344CB8AC3E}">
        <p14:creationId xmlns:p14="http://schemas.microsoft.com/office/powerpoint/2010/main" val="424473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3C43E-7490-F7B0-45D9-3471DEF7B8B4}"/>
              </a:ext>
            </a:extLst>
          </p:cNvPr>
          <p:cNvSpPr>
            <a:spLocks noGrp="1"/>
          </p:cNvSpPr>
          <p:nvPr>
            <p:ph type="title"/>
          </p:nvPr>
        </p:nvSpPr>
        <p:spPr>
          <a:xfrm>
            <a:off x="3836504" y="758951"/>
            <a:ext cx="7319175" cy="3374931"/>
          </a:xfrm>
        </p:spPr>
        <p:txBody>
          <a:bodyPr vert="horz" lIns="91440" tIns="45720" rIns="91440" bIns="45720" rtlCol="0" anchor="b">
            <a:normAutofit fontScale="90000"/>
          </a:bodyPr>
          <a:lstStyle/>
          <a:p>
            <a:r>
              <a:rPr lang="en-US" sz="3800" dirty="0">
                <a:solidFill>
                  <a:schemeClr val="tx1">
                    <a:lumMod val="85000"/>
                    <a:lumOff val="15000"/>
                  </a:schemeClr>
                </a:solidFill>
              </a:rPr>
              <a:t>The Power of Relationship in Vaccine Hesitancy and Patient Behavior Change:</a:t>
            </a:r>
            <a:br>
              <a:rPr lang="en-US" sz="3800" dirty="0">
                <a:solidFill>
                  <a:schemeClr val="tx1">
                    <a:lumMod val="85000"/>
                    <a:lumOff val="15000"/>
                  </a:schemeClr>
                </a:solidFill>
              </a:rPr>
            </a:br>
            <a:br>
              <a:rPr lang="en-US" sz="3800" dirty="0">
                <a:solidFill>
                  <a:schemeClr val="tx1">
                    <a:lumMod val="85000"/>
                    <a:lumOff val="15000"/>
                  </a:schemeClr>
                </a:solidFill>
              </a:rPr>
            </a:br>
            <a:r>
              <a:rPr lang="en-US" sz="3800" dirty="0">
                <a:solidFill>
                  <a:schemeClr val="tx1">
                    <a:lumMod val="85000"/>
                    <a:lumOff val="15000"/>
                  </a:schemeClr>
                </a:solidFill>
              </a:rPr>
              <a:t>Partnering with Patients &amp; Evidence-Based Science to Inspire Change.</a:t>
            </a:r>
          </a:p>
        </p:txBody>
      </p:sp>
      <p:pic>
        <p:nvPicPr>
          <p:cNvPr id="7" name="Graphic 6" descr="Needle">
            <a:extLst>
              <a:ext uri="{FF2B5EF4-FFF2-40B4-BE49-F238E27FC236}">
                <a16:creationId xmlns:a16="http://schemas.microsoft.com/office/drawing/2014/main" id="{FFA4EB18-5A52-D109-07D1-4ACD8123F2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973" y="1790485"/>
            <a:ext cx="2758331" cy="2758331"/>
          </a:xfrm>
          <a:prstGeom prst="rect">
            <a:avLst/>
          </a:prstGeom>
        </p:spPr>
      </p:pic>
      <p:cxnSp>
        <p:nvCxnSpPr>
          <p:cNvPr id="29" name="Straight Connector 28">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ogo&#10;&#10;Description automatically generated">
            <a:extLst>
              <a:ext uri="{FF2B5EF4-FFF2-40B4-BE49-F238E27FC236}">
                <a16:creationId xmlns:a16="http://schemas.microsoft.com/office/drawing/2014/main" id="{1F4961B2-962D-61D5-6429-6AF9A2AED65A}"/>
              </a:ext>
            </a:extLst>
          </p:cNvPr>
          <p:cNvPicPr>
            <a:picLocks noChangeAspect="1"/>
          </p:cNvPicPr>
          <p:nvPr/>
        </p:nvPicPr>
        <p:blipFill>
          <a:blip r:embed="rId5"/>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42A197B0-F24A-AC57-945C-CDB3AAA259DA}"/>
              </a:ext>
            </a:extLst>
          </p:cNvPr>
          <p:cNvPicPr>
            <a:picLocks noChangeAspect="1"/>
          </p:cNvPicPr>
          <p:nvPr/>
        </p:nvPicPr>
        <p:blipFill>
          <a:blip r:embed="rId6"/>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3848029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3748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E8A1897-CEDC-A65C-2101-315EAB5D529A}"/>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3400">
                <a:solidFill>
                  <a:srgbClr val="FFFFFF"/>
                </a:solidFill>
              </a:rPr>
              <a:t>Transtheoretical Stages of Change</a:t>
            </a:r>
          </a:p>
        </p:txBody>
      </p:sp>
      <p:cxnSp>
        <p:nvCxnSpPr>
          <p:cNvPr id="39" name="Straight Connector 3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A5208D7-66C1-56C2-FED1-5B619CD389DE}"/>
              </a:ext>
            </a:extLst>
          </p:cNvPr>
          <p:cNvPicPr>
            <a:picLocks noGrp="1" noChangeAspect="1"/>
          </p:cNvPicPr>
          <p:nvPr>
            <p:ph idx="1"/>
          </p:nvPr>
        </p:nvPicPr>
        <p:blipFill>
          <a:blip r:embed="rId3"/>
          <a:stretch>
            <a:fillRect/>
          </a:stretch>
        </p:blipFill>
        <p:spPr>
          <a:xfrm>
            <a:off x="5282335" y="863821"/>
            <a:ext cx="6275667" cy="5130357"/>
          </a:xfrm>
          <a:prstGeom prst="rect">
            <a:avLst/>
          </a:prstGeom>
        </p:spPr>
      </p:pic>
      <p:sp>
        <p:nvSpPr>
          <p:cNvPr id="19" name="TextBox 18">
            <a:extLst>
              <a:ext uri="{FF2B5EF4-FFF2-40B4-BE49-F238E27FC236}">
                <a16:creationId xmlns:a16="http://schemas.microsoft.com/office/drawing/2014/main" id="{B189C21B-8F49-EA32-785B-BD82272ED9F0}"/>
              </a:ext>
            </a:extLst>
          </p:cNvPr>
          <p:cNvSpPr txBox="1"/>
          <p:nvPr/>
        </p:nvSpPr>
        <p:spPr>
          <a:xfrm>
            <a:off x="9720072" y="6400800"/>
            <a:ext cx="1363106" cy="369332"/>
          </a:xfrm>
          <a:prstGeom prst="rect">
            <a:avLst/>
          </a:prstGeom>
          <a:noFill/>
        </p:spPr>
        <p:txBody>
          <a:bodyPr wrap="square" rtlCol="0">
            <a:spAutoFit/>
          </a:bodyPr>
          <a:lstStyle/>
          <a:p>
            <a:r>
              <a:rPr lang="en-US" dirty="0"/>
              <a:t>Image: NIH</a:t>
            </a:r>
          </a:p>
        </p:txBody>
      </p:sp>
      <p:pic>
        <p:nvPicPr>
          <p:cNvPr id="4" name="Picture 3" descr="Logo&#10;&#10;Description automatically generated">
            <a:extLst>
              <a:ext uri="{FF2B5EF4-FFF2-40B4-BE49-F238E27FC236}">
                <a16:creationId xmlns:a16="http://schemas.microsoft.com/office/drawing/2014/main" id="{4D05C060-AA07-A503-B1F0-722E25196AE8}"/>
              </a:ext>
            </a:extLst>
          </p:cNvPr>
          <p:cNvPicPr>
            <a:picLocks noChangeAspect="1"/>
          </p:cNvPicPr>
          <p:nvPr/>
        </p:nvPicPr>
        <p:blipFill>
          <a:blip r:embed="rId4"/>
          <a:stretch>
            <a:fillRect/>
          </a:stretch>
        </p:blipFill>
        <p:spPr>
          <a:xfrm>
            <a:off x="-6350" y="61915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001C8601-F53F-7CFF-4808-551376009B10}"/>
              </a:ext>
            </a:extLst>
          </p:cNvPr>
          <p:cNvPicPr>
            <a:picLocks noChangeAspect="1"/>
          </p:cNvPicPr>
          <p:nvPr/>
        </p:nvPicPr>
        <p:blipFill>
          <a:blip r:embed="rId5"/>
          <a:stretch>
            <a:fillRect/>
          </a:stretch>
        </p:blipFill>
        <p:spPr>
          <a:xfrm>
            <a:off x="11456209" y="6133465"/>
            <a:ext cx="644900" cy="644900"/>
          </a:xfrm>
          <a:prstGeom prst="rect">
            <a:avLst/>
          </a:prstGeom>
        </p:spPr>
      </p:pic>
    </p:spTree>
    <p:extLst>
      <p:ext uri="{BB962C8B-B14F-4D97-AF65-F5344CB8AC3E}">
        <p14:creationId xmlns:p14="http://schemas.microsoft.com/office/powerpoint/2010/main" val="359424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5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1" name="Rectangle 60">
            <a:extLst>
              <a:ext uri="{FF2B5EF4-FFF2-40B4-BE49-F238E27FC236}">
                <a16:creationId xmlns:a16="http://schemas.microsoft.com/office/drawing/2014/main" id="{C9B7F88A-EE9B-4C9D-9477-42E234662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le of red flowers&#10;&#10;Description automatically generated with low confidence">
            <a:extLst>
              <a:ext uri="{FF2B5EF4-FFF2-40B4-BE49-F238E27FC236}">
                <a16:creationId xmlns:a16="http://schemas.microsoft.com/office/drawing/2014/main" id="{A45914A1-1104-DFD0-81D1-F9A200BDD136}"/>
              </a:ext>
            </a:extLst>
          </p:cNvPr>
          <p:cNvPicPr>
            <a:picLocks noChangeAspect="1"/>
          </p:cNvPicPr>
          <p:nvPr/>
        </p:nvPicPr>
        <p:blipFill rotWithShape="1">
          <a:blip r:embed="rId3"/>
          <a:srcRect t="5916" b="7877"/>
          <a:stretch/>
        </p:blipFill>
        <p:spPr>
          <a:xfrm>
            <a:off x="-3174" y="7938"/>
            <a:ext cx="12191999" cy="6857990"/>
          </a:xfrm>
          <a:prstGeom prst="rect">
            <a:avLst/>
          </a:prstGeom>
        </p:spPr>
      </p:pic>
      <p:sp>
        <p:nvSpPr>
          <p:cNvPr id="63" name="Rectangle 62">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5AE39-BFE1-8548-94A3-24104BC8C6DC}"/>
              </a:ext>
            </a:extLst>
          </p:cNvPr>
          <p:cNvSpPr>
            <a:spLocks noGrp="1"/>
          </p:cNvSpPr>
          <p:nvPr>
            <p:ph type="title"/>
          </p:nvPr>
        </p:nvSpPr>
        <p:spPr>
          <a:xfrm>
            <a:off x="4985517" y="3331444"/>
            <a:ext cx="6470692" cy="1229306"/>
          </a:xfrm>
        </p:spPr>
        <p:txBody>
          <a:bodyPr vert="horz" lIns="91440" tIns="45720" rIns="91440" bIns="45720" rtlCol="0" anchor="b">
            <a:normAutofit/>
          </a:bodyPr>
          <a:lstStyle/>
          <a:p>
            <a:r>
              <a:rPr lang="en-US" sz="3800" dirty="0">
                <a:solidFill>
                  <a:schemeClr val="tx1"/>
                </a:solidFill>
              </a:rPr>
              <a:t>Landscape of COVID-19 Infections in the US</a:t>
            </a:r>
          </a:p>
        </p:txBody>
      </p:sp>
      <p:sp>
        <p:nvSpPr>
          <p:cNvPr id="3" name="Content Placeholder 2">
            <a:extLst>
              <a:ext uri="{FF2B5EF4-FFF2-40B4-BE49-F238E27FC236}">
                <a16:creationId xmlns:a16="http://schemas.microsoft.com/office/drawing/2014/main" id="{73B211EF-5C49-AF43-B4DE-92B7D8C6015D}"/>
              </a:ext>
            </a:extLst>
          </p:cNvPr>
          <p:cNvSpPr>
            <a:spLocks noGrp="1"/>
          </p:cNvSpPr>
          <p:nvPr>
            <p:ph idx="1"/>
          </p:nvPr>
        </p:nvSpPr>
        <p:spPr>
          <a:xfrm>
            <a:off x="4985516" y="4735799"/>
            <a:ext cx="6470693" cy="605256"/>
          </a:xfrm>
        </p:spPr>
        <p:txBody>
          <a:bodyPr vert="horz" lIns="91440" tIns="45720" rIns="91440" bIns="45720" rtlCol="0">
            <a:normAutofit fontScale="85000" lnSpcReduction="20000"/>
          </a:bodyPr>
          <a:lstStyle/>
          <a:p>
            <a:pPr marL="0" indent="0">
              <a:lnSpc>
                <a:spcPct val="100000"/>
              </a:lnSpc>
              <a:buNone/>
            </a:pPr>
            <a:r>
              <a:rPr lang="en-US" sz="2200" cap="all" spc="200" dirty="0">
                <a:solidFill>
                  <a:schemeClr val="tx1"/>
                </a:solidFill>
              </a:rPr>
              <a:t>All Time Confirmed Cases: </a:t>
            </a:r>
            <a:r>
              <a:rPr lang="en-US" sz="2200" b="0" i="0" cap="all" spc="200" dirty="0">
                <a:solidFill>
                  <a:schemeClr val="tx1"/>
                </a:solidFill>
                <a:effectLst/>
              </a:rPr>
              <a:t>88,381,589  						</a:t>
            </a:r>
            <a:r>
              <a:rPr lang="en-US" sz="1200" dirty="0">
                <a:solidFill>
                  <a:schemeClr val="tx1"/>
                </a:solidFill>
              </a:rPr>
              <a:t>(As of July 8, 2022)</a:t>
            </a:r>
            <a:endParaRPr lang="en-US" sz="1200" b="0" i="0" cap="all" spc="200" dirty="0">
              <a:solidFill>
                <a:schemeClr val="tx1"/>
              </a:solidFill>
              <a:effectLst/>
            </a:endParaRPr>
          </a:p>
        </p:txBody>
      </p:sp>
      <p:cxnSp>
        <p:nvCxnSpPr>
          <p:cNvPr id="65" name="Straight Connector 6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67" name="!!footer rectangle">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AutoShape 2" descr="Vaccine Tracker">
            <a:extLst>
              <a:ext uri="{FF2B5EF4-FFF2-40B4-BE49-F238E27FC236}">
                <a16:creationId xmlns:a16="http://schemas.microsoft.com/office/drawing/2014/main" id="{E64F2C76-4908-40E1-1515-739467823074}"/>
              </a:ext>
            </a:extLst>
          </p:cNvPr>
          <p:cNvSpPr>
            <a:spLocks noChangeAspect="1" noChangeArrowheads="1"/>
          </p:cNvSpPr>
          <p:nvPr/>
        </p:nvSpPr>
        <p:spPr bwMode="auto">
          <a:xfrm>
            <a:off x="69850"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1">
            <a:extLst>
              <a:ext uri="{FF2B5EF4-FFF2-40B4-BE49-F238E27FC236}">
                <a16:creationId xmlns:a16="http://schemas.microsoft.com/office/drawing/2014/main" id="{FB544F47-BF03-7310-03BF-409322809453}"/>
              </a:ext>
            </a:extLst>
          </p:cNvPr>
          <p:cNvSpPr>
            <a:spLocks noChangeArrowheads="1"/>
          </p:cNvSpPr>
          <p:nvPr/>
        </p:nvSpPr>
        <p:spPr bwMode="auto">
          <a:xfrm>
            <a:off x="0" y="-138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99CBD515-ACBC-0B2D-0E27-C5F476263748}"/>
              </a:ext>
            </a:extLst>
          </p:cNvPr>
          <p:cNvPicPr>
            <a:picLocks noChangeAspect="1"/>
          </p:cNvPicPr>
          <p:nvPr/>
        </p:nvPicPr>
        <p:blipFill>
          <a:blip r:embed="rId4"/>
          <a:stretch>
            <a:fillRect/>
          </a:stretch>
        </p:blipFill>
        <p:spPr>
          <a:xfrm>
            <a:off x="-6350" y="5734337"/>
            <a:ext cx="3170525" cy="666463"/>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8223BBD1-6A92-3C2E-01CE-EB3E6D95E41A}"/>
              </a:ext>
            </a:extLst>
          </p:cNvPr>
          <p:cNvPicPr>
            <a:picLocks noChangeAspect="1"/>
          </p:cNvPicPr>
          <p:nvPr/>
        </p:nvPicPr>
        <p:blipFill>
          <a:blip r:embed="rId5"/>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4176453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7">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1E033-AD9A-8772-3653-6A9674BE55FA}"/>
              </a:ext>
            </a:extLst>
          </p:cNvPr>
          <p:cNvSpPr>
            <a:spLocks noGrp="1"/>
          </p:cNvSpPr>
          <p:nvPr>
            <p:ph type="title"/>
          </p:nvPr>
        </p:nvSpPr>
        <p:spPr>
          <a:xfrm>
            <a:off x="1097280" y="286603"/>
            <a:ext cx="10058400" cy="1450757"/>
          </a:xfrm>
        </p:spPr>
        <p:txBody>
          <a:bodyPr>
            <a:normAutofit/>
          </a:bodyPr>
          <a:lstStyle/>
          <a:p>
            <a:r>
              <a:rPr lang="en-US" dirty="0"/>
              <a:t>Social Learning Theory: Understanding Vaccine Hesitancy</a:t>
            </a:r>
          </a:p>
        </p:txBody>
      </p:sp>
      <p:cxnSp>
        <p:nvCxnSpPr>
          <p:cNvPr id="35" name="Straight Connector 19">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21">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7" name="Content Placeholder 2">
            <a:extLst>
              <a:ext uri="{FF2B5EF4-FFF2-40B4-BE49-F238E27FC236}">
                <a16:creationId xmlns:a16="http://schemas.microsoft.com/office/drawing/2014/main" id="{77ED7B83-77BF-356D-53C9-C5FC8175E4CE}"/>
              </a:ext>
            </a:extLst>
          </p:cNvPr>
          <p:cNvGraphicFramePr>
            <a:graphicFrameLocks noGrp="1"/>
          </p:cNvGraphicFramePr>
          <p:nvPr>
            <p:ph idx="1"/>
            <p:extLst>
              <p:ext uri="{D42A27DB-BD31-4B8C-83A1-F6EECF244321}">
                <p14:modId xmlns:p14="http://schemas.microsoft.com/office/powerpoint/2010/main" val="292127828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A83A1BFD-8B42-4A43-D84B-E2C1B3073B90}"/>
              </a:ext>
            </a:extLst>
          </p:cNvPr>
          <p:cNvPicPr>
            <a:picLocks noChangeAspect="1"/>
          </p:cNvPicPr>
          <p:nvPr/>
        </p:nvPicPr>
        <p:blipFill>
          <a:blip r:embed="rId8"/>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B348472E-67D9-8178-CB32-98715D25DF01}"/>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551536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holding hands">
            <a:extLst>
              <a:ext uri="{FF2B5EF4-FFF2-40B4-BE49-F238E27FC236}">
                <a16:creationId xmlns:a16="http://schemas.microsoft.com/office/drawing/2014/main" id="{4A126CCC-CD65-626D-677C-D4E56BE2F729}"/>
              </a:ext>
            </a:extLst>
          </p:cNvPr>
          <p:cNvPicPr>
            <a:picLocks noChangeAspect="1"/>
          </p:cNvPicPr>
          <p:nvPr/>
        </p:nvPicPr>
        <p:blipFill rotWithShape="1">
          <a:blip r:embed="rId3">
            <a:alphaModFix/>
          </a:blip>
          <a:srcRect t="13817" b="1914"/>
          <a:stretch/>
        </p:blipFill>
        <p:spPr>
          <a:xfrm>
            <a:off x="20" y="975"/>
            <a:ext cx="12191980" cy="6858000"/>
          </a:xfrm>
          <a:prstGeom prst="rect">
            <a:avLst/>
          </a:prstGeom>
        </p:spPr>
      </p:pic>
      <p:sp>
        <p:nvSpPr>
          <p:cNvPr id="28" name="Rectangle 27">
            <a:extLst>
              <a:ext uri="{FF2B5EF4-FFF2-40B4-BE49-F238E27FC236}">
                <a16:creationId xmlns:a16="http://schemas.microsoft.com/office/drawing/2014/main" id="{4B986F88-1433-4AF7-AF71-41A89DC93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46064">
                <a:srgbClr val="000000">
                  <a:alpha val="30000"/>
                </a:srgbClr>
              </a:gs>
              <a:gs pos="68000">
                <a:srgbClr val="000000">
                  <a:alpha val="20000"/>
                </a:srgbClr>
              </a:gs>
              <a:gs pos="0">
                <a:schemeClr val="tx1">
                  <a:alpha val="0"/>
                </a:schemeClr>
              </a:gs>
              <a:gs pos="26000">
                <a:schemeClr val="tx1">
                  <a:alpha val="2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4548B-DBEC-0262-A2C7-24D72D1AD48C}"/>
              </a:ext>
            </a:extLst>
          </p:cNvPr>
          <p:cNvSpPr>
            <a:spLocks noGrp="1"/>
          </p:cNvSpPr>
          <p:nvPr>
            <p:ph type="title"/>
          </p:nvPr>
        </p:nvSpPr>
        <p:spPr>
          <a:xfrm>
            <a:off x="1097280" y="758952"/>
            <a:ext cx="10411548" cy="4853572"/>
          </a:xfrm>
        </p:spPr>
        <p:txBody>
          <a:bodyPr vert="horz" lIns="91440" tIns="45720" rIns="91440" bIns="45720" rtlCol="0" anchor="b">
            <a:normAutofit/>
          </a:bodyPr>
          <a:lstStyle/>
          <a:p>
            <a:pPr algn="ctr"/>
            <a:r>
              <a:rPr lang="en-US" sz="3200" dirty="0">
                <a:solidFill>
                  <a:srgbClr val="FFFFFF"/>
                </a:solidFill>
              </a:rPr>
              <a:t>The Trusted Physician-Patient Relationship Sets the Stage for Health &amp; Wellness</a:t>
            </a:r>
            <a:br>
              <a:rPr lang="en-US" sz="3200" dirty="0">
                <a:solidFill>
                  <a:srgbClr val="FFFFFF"/>
                </a:solidFill>
              </a:rPr>
            </a:br>
            <a:br>
              <a:rPr lang="en-US" sz="3200" dirty="0">
                <a:solidFill>
                  <a:srgbClr val="FFFFFF"/>
                </a:solidFill>
              </a:rPr>
            </a:br>
            <a:br>
              <a:rPr lang="en-US" sz="3200" dirty="0">
                <a:solidFill>
                  <a:srgbClr val="FFFFFF"/>
                </a:solidFill>
              </a:rPr>
            </a:br>
            <a:br>
              <a:rPr lang="en-US" sz="3200" dirty="0">
                <a:solidFill>
                  <a:srgbClr val="FFFFFF"/>
                </a:solidFill>
              </a:rPr>
            </a:br>
            <a:br>
              <a:rPr lang="en-US" sz="3200" dirty="0">
                <a:solidFill>
                  <a:srgbClr val="FFFFFF"/>
                </a:solidFill>
              </a:rPr>
            </a:br>
            <a:r>
              <a:rPr lang="en-US" sz="3200" dirty="0">
                <a:solidFill>
                  <a:srgbClr val="FFFFFF"/>
                </a:solidFill>
              </a:rPr>
              <a:t>The Physician’s Role as an Invested Participant in Patients’ Health Outcomes</a:t>
            </a:r>
          </a:p>
        </p:txBody>
      </p:sp>
      <p:cxnSp>
        <p:nvCxnSpPr>
          <p:cNvPr id="30" name="Straight Connector 29">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44FFD5D-B985-4624-BBCD-50AD2E16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6400798"/>
            <a:ext cx="12188952" cy="457201"/>
          </a:xfrm>
          <a:prstGeom prst="rect">
            <a:avLst/>
          </a:prstGeom>
          <a:gradFill>
            <a:gsLst>
              <a:gs pos="61000">
                <a:srgbClr val="000000">
                  <a:alpha val="10000"/>
                </a:srgbClr>
              </a:gs>
              <a:gs pos="7000">
                <a:schemeClr val="tx1">
                  <a:alpha val="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66B9E51B-9F0C-726E-A405-5AC007A52369}"/>
              </a:ext>
            </a:extLst>
          </p:cNvPr>
          <p:cNvPicPr>
            <a:picLocks noChangeAspect="1"/>
          </p:cNvPicPr>
          <p:nvPr/>
        </p:nvPicPr>
        <p:blipFill>
          <a:blip r:embed="rId4"/>
          <a:stretch>
            <a:fillRect/>
          </a:stretch>
        </p:blipFill>
        <p:spPr>
          <a:xfrm>
            <a:off x="-6350" y="6107319"/>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AAE4CC3E-82ED-BF70-09BA-22759E5488E4}"/>
              </a:ext>
            </a:extLst>
          </p:cNvPr>
          <p:cNvPicPr>
            <a:picLocks noChangeAspect="1"/>
          </p:cNvPicPr>
          <p:nvPr/>
        </p:nvPicPr>
        <p:blipFill>
          <a:blip r:embed="rId5"/>
          <a:stretch>
            <a:fillRect/>
          </a:stretch>
        </p:blipFill>
        <p:spPr>
          <a:xfrm>
            <a:off x="11456209" y="6049247"/>
            <a:ext cx="644900" cy="644900"/>
          </a:xfrm>
          <a:prstGeom prst="rect">
            <a:avLst/>
          </a:prstGeom>
        </p:spPr>
      </p:pic>
    </p:spTree>
    <p:extLst>
      <p:ext uri="{BB962C8B-B14F-4D97-AF65-F5344CB8AC3E}">
        <p14:creationId xmlns:p14="http://schemas.microsoft.com/office/powerpoint/2010/main" val="3063017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B75CD-BDE0-0161-A0C0-7D98420ACED1}"/>
              </a:ext>
            </a:extLst>
          </p:cNvPr>
          <p:cNvSpPr>
            <a:spLocks noGrp="1"/>
          </p:cNvSpPr>
          <p:nvPr>
            <p:ph type="title"/>
          </p:nvPr>
        </p:nvSpPr>
        <p:spPr>
          <a:xfrm>
            <a:off x="3836504" y="758951"/>
            <a:ext cx="7319175" cy="3374931"/>
          </a:xfrm>
        </p:spPr>
        <p:txBody>
          <a:bodyPr vert="horz" lIns="91440" tIns="45720" rIns="91440" bIns="45720" rtlCol="0" anchor="b">
            <a:normAutofit/>
          </a:bodyPr>
          <a:lstStyle/>
          <a:p>
            <a:r>
              <a:rPr lang="en-US" sz="5600" dirty="0">
                <a:solidFill>
                  <a:schemeClr val="tx1">
                    <a:lumMod val="85000"/>
                    <a:lumOff val="15000"/>
                  </a:schemeClr>
                </a:solidFill>
              </a:rPr>
              <a:t>Practicing Presence and Pausing During Patient Interactions= A Learned Skillset</a:t>
            </a:r>
          </a:p>
        </p:txBody>
      </p:sp>
      <p:pic>
        <p:nvPicPr>
          <p:cNvPr id="7" name="Graphic 6" descr="Head with Gears">
            <a:extLst>
              <a:ext uri="{FF2B5EF4-FFF2-40B4-BE49-F238E27FC236}">
                <a16:creationId xmlns:a16="http://schemas.microsoft.com/office/drawing/2014/main" id="{306D248F-3EB6-5AC1-6A6D-23BB2F6219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973" y="1790485"/>
            <a:ext cx="2758331" cy="2758331"/>
          </a:xfrm>
          <a:prstGeom prst="rect">
            <a:avLst/>
          </a:prstGeom>
        </p:spPr>
      </p:pic>
      <p:cxnSp>
        <p:nvCxnSpPr>
          <p:cNvPr id="16" name="Straight Connector 15">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ogo&#10;&#10;Description automatically generated">
            <a:extLst>
              <a:ext uri="{FF2B5EF4-FFF2-40B4-BE49-F238E27FC236}">
                <a16:creationId xmlns:a16="http://schemas.microsoft.com/office/drawing/2014/main" id="{8E3120F4-1A2F-856D-35C9-5EBF9EDBF954}"/>
              </a:ext>
            </a:extLst>
          </p:cNvPr>
          <p:cNvPicPr>
            <a:picLocks noChangeAspect="1"/>
          </p:cNvPicPr>
          <p:nvPr/>
        </p:nvPicPr>
        <p:blipFill>
          <a:blip r:embed="rId5"/>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0C67828-07A0-F37D-294D-25C6781C9DFB}"/>
              </a:ext>
            </a:extLst>
          </p:cNvPr>
          <p:cNvPicPr>
            <a:picLocks noChangeAspect="1"/>
          </p:cNvPicPr>
          <p:nvPr/>
        </p:nvPicPr>
        <p:blipFill>
          <a:blip r:embed="rId6"/>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37546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Neuron system in 3D rendering">
            <a:extLst>
              <a:ext uri="{FF2B5EF4-FFF2-40B4-BE49-F238E27FC236}">
                <a16:creationId xmlns:a16="http://schemas.microsoft.com/office/drawing/2014/main" id="{CD97EFF8-91B7-AC22-3193-7106F5354CDC}"/>
              </a:ext>
            </a:extLst>
          </p:cNvPr>
          <p:cNvPicPr>
            <a:picLocks noChangeAspect="1"/>
          </p:cNvPicPr>
          <p:nvPr/>
        </p:nvPicPr>
        <p:blipFill rotWithShape="1">
          <a:blip r:embed="rId3"/>
          <a:srcRect t="11839" b="5135"/>
          <a:stretch/>
        </p:blipFill>
        <p:spPr>
          <a:xfrm>
            <a:off x="-1" y="10"/>
            <a:ext cx="12191999" cy="6857990"/>
          </a:xfrm>
          <a:prstGeom prst="rect">
            <a:avLst/>
          </a:prstGeom>
        </p:spPr>
      </p:pic>
      <p:sp>
        <p:nvSpPr>
          <p:cNvPr id="13" name="Rectangle 12">
            <a:extLst>
              <a:ext uri="{FF2B5EF4-FFF2-40B4-BE49-F238E27FC236}">
                <a16:creationId xmlns:a16="http://schemas.microsoft.com/office/drawing/2014/main" id="{A37E0400-E9ED-46D6-A946-A7B49DB41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5000"/>
                </a:schemeClr>
              </a:gs>
              <a:gs pos="33000">
                <a:schemeClr val="tx1">
                  <a:alpha val="20000"/>
                </a:schemeClr>
              </a:gs>
              <a:gs pos="0">
                <a:schemeClr val="tx1">
                  <a:alpha val="0"/>
                </a:schemeClr>
              </a:gs>
              <a:gs pos="100000">
                <a:schemeClr val="tx1">
                  <a:alpha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1D5848-38DE-9499-089F-E2E035B85155}"/>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2600" dirty="0">
                <a:solidFill>
                  <a:schemeClr val="bg1"/>
                </a:solidFill>
              </a:rPr>
              <a:t>Mirror Neurons &amp; Nonverbal Attunement: A Model of Empathic Communication</a:t>
            </a:r>
          </a:p>
        </p:txBody>
      </p:sp>
      <p:cxnSp>
        <p:nvCxnSpPr>
          <p:cNvPr id="15" name="Straight Connector 1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BC2AEDB3-FDA3-5141-CD75-12A6DE5B23DB}"/>
              </a:ext>
            </a:extLst>
          </p:cNvPr>
          <p:cNvPicPr>
            <a:picLocks noChangeAspect="1"/>
          </p:cNvPicPr>
          <p:nvPr/>
        </p:nvPicPr>
        <p:blipFill>
          <a:blip r:embed="rId4"/>
          <a:stretch>
            <a:fillRect/>
          </a:stretch>
        </p:blipFill>
        <p:spPr>
          <a:xfrm>
            <a:off x="-6350" y="6155445"/>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F792264-A92E-E8A5-153D-290A8B45DEB1}"/>
              </a:ext>
            </a:extLst>
          </p:cNvPr>
          <p:cNvPicPr>
            <a:picLocks noChangeAspect="1"/>
          </p:cNvPicPr>
          <p:nvPr/>
        </p:nvPicPr>
        <p:blipFill>
          <a:blip r:embed="rId5"/>
          <a:stretch>
            <a:fillRect/>
          </a:stretch>
        </p:blipFill>
        <p:spPr>
          <a:xfrm>
            <a:off x="11456209" y="6097373"/>
            <a:ext cx="644900" cy="644900"/>
          </a:xfrm>
          <a:prstGeom prst="rect">
            <a:avLst/>
          </a:prstGeom>
        </p:spPr>
      </p:pic>
    </p:spTree>
    <p:extLst>
      <p:ext uri="{BB962C8B-B14F-4D97-AF65-F5344CB8AC3E}">
        <p14:creationId xmlns:p14="http://schemas.microsoft.com/office/powerpoint/2010/main" val="86560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C768B5-4F8D-7132-57E0-BAAF6A0D3C0E}"/>
              </a:ext>
            </a:extLst>
          </p:cNvPr>
          <p:cNvSpPr>
            <a:spLocks noGrp="1"/>
          </p:cNvSpPr>
          <p:nvPr>
            <p:ph type="title"/>
          </p:nvPr>
        </p:nvSpPr>
        <p:spPr>
          <a:xfrm>
            <a:off x="435869" y="640080"/>
            <a:ext cx="3659246" cy="4533499"/>
          </a:xfrm>
        </p:spPr>
        <p:txBody>
          <a:bodyPr vert="horz" lIns="91440" tIns="45720" rIns="91440" bIns="45720" rtlCol="0" anchor="b">
            <a:normAutofit/>
          </a:bodyPr>
          <a:lstStyle/>
          <a:p>
            <a:r>
              <a:rPr lang="en-US" sz="3400" dirty="0">
                <a:solidFill>
                  <a:srgbClr val="FFFFFF"/>
                </a:solidFill>
              </a:rPr>
              <a:t>Key Element of Trusting Relationships:</a:t>
            </a:r>
            <a:br>
              <a:rPr lang="en-US" sz="3400" dirty="0">
                <a:solidFill>
                  <a:srgbClr val="FFFFFF"/>
                </a:solidFill>
              </a:rPr>
            </a:br>
            <a:br>
              <a:rPr lang="en-US" sz="3400" dirty="0">
                <a:solidFill>
                  <a:srgbClr val="FFFFFF"/>
                </a:solidFill>
              </a:rPr>
            </a:br>
            <a:r>
              <a:rPr lang="en-US" sz="3400" dirty="0">
                <a:solidFill>
                  <a:srgbClr val="FFFFFF"/>
                </a:solidFill>
              </a:rPr>
              <a:t>How Physicians Make the Patient Feel</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descr="Smiling Face with No Fill">
            <a:extLst>
              <a:ext uri="{FF2B5EF4-FFF2-40B4-BE49-F238E27FC236}">
                <a16:creationId xmlns:a16="http://schemas.microsoft.com/office/drawing/2014/main" id="{3E982D11-A13A-FB30-D187-0E9D33207A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1248" y="640080"/>
            <a:ext cx="5577840" cy="5577840"/>
          </a:xfrm>
          <a:prstGeom prst="rect">
            <a:avLst/>
          </a:prstGeom>
        </p:spPr>
      </p:pic>
      <p:pic>
        <p:nvPicPr>
          <p:cNvPr id="4" name="Picture 3" descr="Logo&#10;&#10;Description automatically generated">
            <a:extLst>
              <a:ext uri="{FF2B5EF4-FFF2-40B4-BE49-F238E27FC236}">
                <a16:creationId xmlns:a16="http://schemas.microsoft.com/office/drawing/2014/main" id="{AAA23C20-399A-F08E-2749-4CCF233CEC8B}"/>
              </a:ext>
            </a:extLst>
          </p:cNvPr>
          <p:cNvPicPr>
            <a:picLocks noChangeAspect="1"/>
          </p:cNvPicPr>
          <p:nvPr/>
        </p:nvPicPr>
        <p:blipFill>
          <a:blip r:embed="rId5"/>
          <a:stretch>
            <a:fillRect/>
          </a:stretch>
        </p:blipFill>
        <p:spPr>
          <a:xfrm>
            <a:off x="-6350" y="6179505"/>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3FD35F94-751B-CF7B-B702-C40F6FC801C8}"/>
              </a:ext>
            </a:extLst>
          </p:cNvPr>
          <p:cNvPicPr>
            <a:picLocks noChangeAspect="1"/>
          </p:cNvPicPr>
          <p:nvPr/>
        </p:nvPicPr>
        <p:blipFill>
          <a:blip r:embed="rId6"/>
          <a:stretch>
            <a:fillRect/>
          </a:stretch>
        </p:blipFill>
        <p:spPr>
          <a:xfrm>
            <a:off x="11456209" y="6121433"/>
            <a:ext cx="644900" cy="644900"/>
          </a:xfrm>
          <a:prstGeom prst="rect">
            <a:avLst/>
          </a:prstGeom>
        </p:spPr>
      </p:pic>
    </p:spTree>
    <p:extLst>
      <p:ext uri="{BB962C8B-B14F-4D97-AF65-F5344CB8AC3E}">
        <p14:creationId xmlns:p14="http://schemas.microsoft.com/office/powerpoint/2010/main" val="3502260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33">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7F2D5-F63C-81BE-93FB-77F824B03F48}"/>
              </a:ext>
            </a:extLst>
          </p:cNvPr>
          <p:cNvSpPr>
            <a:spLocks noGrp="1"/>
          </p:cNvSpPr>
          <p:nvPr>
            <p:ph type="title"/>
          </p:nvPr>
        </p:nvSpPr>
        <p:spPr>
          <a:xfrm>
            <a:off x="965201" y="643467"/>
            <a:ext cx="6255026" cy="5054008"/>
          </a:xfrm>
        </p:spPr>
        <p:txBody>
          <a:bodyPr vert="horz" lIns="91440" tIns="45720" rIns="91440" bIns="45720" rtlCol="0" anchor="ctr">
            <a:normAutofit/>
          </a:bodyPr>
          <a:lstStyle/>
          <a:p>
            <a:r>
              <a:rPr lang="en-US" sz="6200" dirty="0">
                <a:solidFill>
                  <a:schemeClr val="tx1">
                    <a:lumMod val="85000"/>
                    <a:lumOff val="15000"/>
                  </a:schemeClr>
                </a:solidFill>
              </a:rPr>
              <a:t>Trust= (Intimacy x Physician Competency)/ Condition Risk </a:t>
            </a:r>
            <a:r>
              <a:rPr lang="en-US" sz="1200" dirty="0">
                <a:solidFill>
                  <a:schemeClr val="tx1">
                    <a:lumMod val="85000"/>
                    <a:lumOff val="15000"/>
                  </a:schemeClr>
                </a:solidFill>
              </a:rPr>
              <a:t>(Napier Group, </a:t>
            </a:r>
            <a:r>
              <a:rPr lang="en-US" sz="1200" dirty="0" err="1">
                <a:solidFill>
                  <a:schemeClr val="tx1">
                    <a:lumMod val="85000"/>
                    <a:lumOff val="15000"/>
                  </a:schemeClr>
                </a:solidFill>
              </a:rPr>
              <a:t>Pennsylvia</a:t>
            </a:r>
            <a:r>
              <a:rPr lang="en-US" sz="1200" dirty="0">
                <a:solidFill>
                  <a:schemeClr val="tx1">
                    <a:lumMod val="85000"/>
                    <a:lumOff val="15000"/>
                  </a:schemeClr>
                </a:solidFill>
              </a:rPr>
              <a:t>)</a:t>
            </a:r>
            <a:endParaRPr lang="en-US" sz="6200" dirty="0">
              <a:solidFill>
                <a:schemeClr val="tx1">
                  <a:lumMod val="85000"/>
                  <a:lumOff val="15000"/>
                </a:schemeClr>
              </a:solidFill>
            </a:endParaRPr>
          </a:p>
        </p:txBody>
      </p:sp>
      <p:cxnSp>
        <p:nvCxnSpPr>
          <p:cNvPr id="42" name="Straight Connector 35">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ogo&#10;&#10;Description automatically generated">
            <a:extLst>
              <a:ext uri="{FF2B5EF4-FFF2-40B4-BE49-F238E27FC236}">
                <a16:creationId xmlns:a16="http://schemas.microsoft.com/office/drawing/2014/main" id="{784CB238-35C9-7C00-E733-BC7CF9D96DB2}"/>
              </a:ext>
            </a:extLst>
          </p:cNvPr>
          <p:cNvPicPr>
            <a:picLocks noChangeAspect="1"/>
          </p:cNvPicPr>
          <p:nvPr/>
        </p:nvPicPr>
        <p:blipFill>
          <a:blip r:embed="rId3"/>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49EBF81E-EF02-BC34-3A9D-7187854F8987}"/>
              </a:ext>
            </a:extLst>
          </p:cNvPr>
          <p:cNvPicPr>
            <a:picLocks noChangeAspect="1"/>
          </p:cNvPicPr>
          <p:nvPr/>
        </p:nvPicPr>
        <p:blipFill>
          <a:blip r:embed="rId4"/>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5946280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76BAB7-4EE7-76D3-9DD7-6EB405C33334}"/>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6000" dirty="0">
                <a:solidFill>
                  <a:schemeClr val="tx1">
                    <a:lumMod val="85000"/>
                    <a:lumOff val="15000"/>
                  </a:schemeClr>
                </a:solidFill>
              </a:rPr>
              <a:t>Asking Permission to Talk about COVID-19 Vaccination</a:t>
            </a:r>
          </a:p>
        </p:txBody>
      </p:sp>
      <p:cxnSp>
        <p:nvCxnSpPr>
          <p:cNvPr id="16" name="Straight Connector 15">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7363D699-9341-4E69-3CF8-21B7CAC577C0}"/>
              </a:ext>
            </a:extLst>
          </p:cNvPr>
          <p:cNvPicPr>
            <a:picLocks noChangeAspect="1"/>
          </p:cNvPicPr>
          <p:nvPr/>
        </p:nvPicPr>
        <p:blipFill>
          <a:blip r:embed="rId3"/>
          <a:stretch>
            <a:fillRect/>
          </a:stretch>
        </p:blipFill>
        <p:spPr>
          <a:xfrm>
            <a:off x="-6350" y="6179513"/>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D429D089-5450-DC81-148B-62498B283B6F}"/>
              </a:ext>
            </a:extLst>
          </p:cNvPr>
          <p:cNvPicPr>
            <a:picLocks noChangeAspect="1"/>
          </p:cNvPicPr>
          <p:nvPr/>
        </p:nvPicPr>
        <p:blipFill>
          <a:blip r:embed="rId4"/>
          <a:stretch>
            <a:fillRect/>
          </a:stretch>
        </p:blipFill>
        <p:spPr>
          <a:xfrm>
            <a:off x="11456209" y="6121441"/>
            <a:ext cx="644900" cy="644900"/>
          </a:xfrm>
          <a:prstGeom prst="rect">
            <a:avLst/>
          </a:prstGeom>
        </p:spPr>
      </p:pic>
    </p:spTree>
    <p:extLst>
      <p:ext uri="{BB962C8B-B14F-4D97-AF65-F5344CB8AC3E}">
        <p14:creationId xmlns:p14="http://schemas.microsoft.com/office/powerpoint/2010/main" val="1474628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23B6B-4037-BCC3-8783-3FF50262DDEC}"/>
              </a:ext>
            </a:extLst>
          </p:cNvPr>
          <p:cNvSpPr>
            <a:spLocks noGrp="1"/>
          </p:cNvSpPr>
          <p:nvPr>
            <p:ph type="title"/>
          </p:nvPr>
        </p:nvSpPr>
        <p:spPr>
          <a:xfrm>
            <a:off x="3836504" y="758951"/>
            <a:ext cx="7319175" cy="3374931"/>
          </a:xfrm>
        </p:spPr>
        <p:txBody>
          <a:bodyPr vert="horz" lIns="91440" tIns="45720" rIns="91440" bIns="45720" rtlCol="0" anchor="b">
            <a:normAutofit fontScale="90000"/>
          </a:bodyPr>
          <a:lstStyle/>
          <a:p>
            <a:r>
              <a:rPr lang="en-US" sz="6200" dirty="0">
                <a:solidFill>
                  <a:schemeClr val="tx1">
                    <a:lumMod val="85000"/>
                    <a:lumOff val="15000"/>
                  </a:schemeClr>
                </a:solidFill>
              </a:rPr>
              <a:t>Understanding the mind of the Patient: Habit, Beliefs, and Unconscious Patterns</a:t>
            </a:r>
          </a:p>
        </p:txBody>
      </p:sp>
      <p:pic>
        <p:nvPicPr>
          <p:cNvPr id="7" name="Graphic 6" descr="Person with Idea">
            <a:extLst>
              <a:ext uri="{FF2B5EF4-FFF2-40B4-BE49-F238E27FC236}">
                <a16:creationId xmlns:a16="http://schemas.microsoft.com/office/drawing/2014/main" id="{03BF9AD0-2384-D995-1C26-533BD4333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973" y="1790485"/>
            <a:ext cx="2758331" cy="2758331"/>
          </a:xfrm>
          <a:prstGeom prst="rect">
            <a:avLst/>
          </a:prstGeom>
        </p:spPr>
      </p:pic>
      <p:cxnSp>
        <p:nvCxnSpPr>
          <p:cNvPr id="16" name="Straight Connector 15">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ogo&#10;&#10;Description automatically generated">
            <a:extLst>
              <a:ext uri="{FF2B5EF4-FFF2-40B4-BE49-F238E27FC236}">
                <a16:creationId xmlns:a16="http://schemas.microsoft.com/office/drawing/2014/main" id="{CCC77062-3F60-8B0D-AF7E-5C736A6CFE1E}"/>
              </a:ext>
            </a:extLst>
          </p:cNvPr>
          <p:cNvPicPr>
            <a:picLocks noChangeAspect="1"/>
          </p:cNvPicPr>
          <p:nvPr/>
        </p:nvPicPr>
        <p:blipFill>
          <a:blip r:embed="rId5"/>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75769FB-E084-29FF-9826-75F5DFE0E602}"/>
              </a:ext>
            </a:extLst>
          </p:cNvPr>
          <p:cNvPicPr>
            <a:picLocks noChangeAspect="1"/>
          </p:cNvPicPr>
          <p:nvPr/>
        </p:nvPicPr>
        <p:blipFill>
          <a:blip r:embed="rId6"/>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858260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16075-CA82-8B53-DF6F-B40283A4B1EF}"/>
              </a:ext>
            </a:extLst>
          </p:cNvPr>
          <p:cNvSpPr>
            <a:spLocks noGrp="1"/>
          </p:cNvSpPr>
          <p:nvPr>
            <p:ph type="title"/>
          </p:nvPr>
        </p:nvSpPr>
        <p:spPr>
          <a:xfrm>
            <a:off x="643467" y="634946"/>
            <a:ext cx="3689094" cy="5055904"/>
          </a:xfrm>
        </p:spPr>
        <p:txBody>
          <a:bodyPr anchor="ctr">
            <a:normAutofit fontScale="90000"/>
          </a:bodyPr>
          <a:lstStyle/>
          <a:p>
            <a:pPr algn="ctr"/>
            <a:r>
              <a:rPr lang="en-US" sz="4000" dirty="0"/>
              <a:t>Motivational Interviewing: </a:t>
            </a:r>
            <a:r>
              <a:rPr lang="en-US" sz="4000" b="1" dirty="0"/>
              <a:t>Cultivating a Safe, Empathic Environment </a:t>
            </a:r>
            <a:r>
              <a:rPr lang="en-US" sz="4000" dirty="0"/>
              <a:t>to Understand Patients’ Salient Health Goals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A81FD0D-6701-84E2-3FE3-FA3D8264353E}"/>
              </a:ext>
            </a:extLst>
          </p:cNvPr>
          <p:cNvGraphicFramePr>
            <a:graphicFrameLocks noGrp="1"/>
          </p:cNvGraphicFramePr>
          <p:nvPr>
            <p:ph idx="1"/>
            <p:extLst>
              <p:ext uri="{D42A27DB-BD31-4B8C-83A1-F6EECF244321}">
                <p14:modId xmlns:p14="http://schemas.microsoft.com/office/powerpoint/2010/main" val="874581281"/>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3F7DA8D7-627B-EF2A-FE3D-D5AAE07660A4}"/>
              </a:ext>
            </a:extLst>
          </p:cNvPr>
          <p:cNvPicPr>
            <a:picLocks noChangeAspect="1"/>
          </p:cNvPicPr>
          <p:nvPr/>
        </p:nvPicPr>
        <p:blipFill>
          <a:blip r:embed="rId8"/>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C62A187-52E0-BC4F-BC82-FBFC4E772D29}"/>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585697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3DD218-DE4D-F25A-FFA0-AF8B3D4E5DEE}"/>
              </a:ext>
            </a:extLst>
          </p:cNvPr>
          <p:cNvSpPr>
            <a:spLocks noGrp="1"/>
          </p:cNvSpPr>
          <p:nvPr>
            <p:ph type="title"/>
          </p:nvPr>
        </p:nvSpPr>
        <p:spPr>
          <a:xfrm>
            <a:off x="642259" y="634946"/>
            <a:ext cx="3372529" cy="5055904"/>
          </a:xfrm>
        </p:spPr>
        <p:txBody>
          <a:bodyPr anchor="ctr">
            <a:normAutofit/>
          </a:bodyPr>
          <a:lstStyle/>
          <a:p>
            <a:r>
              <a:rPr lang="en-US" sz="4000" dirty="0"/>
              <a:t>Motivational Interviewing: </a:t>
            </a:r>
            <a:r>
              <a:rPr lang="en-US" sz="2400" dirty="0"/>
              <a:t>Addressing the Spiritual Component &amp; Attitudinal Message</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C8FB7E9-BD00-0399-283C-839349684CC9}"/>
              </a:ext>
            </a:extLst>
          </p:cNvPr>
          <p:cNvGraphicFramePr>
            <a:graphicFrameLocks noGrp="1"/>
          </p:cNvGraphicFramePr>
          <p:nvPr>
            <p:ph idx="1"/>
            <p:extLst>
              <p:ext uri="{D42A27DB-BD31-4B8C-83A1-F6EECF244321}">
                <p14:modId xmlns:p14="http://schemas.microsoft.com/office/powerpoint/2010/main" val="2613941568"/>
              </p:ext>
            </p:extLst>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5E2EA7ED-6C16-0646-B1FB-FC29DFC613F9}"/>
              </a:ext>
            </a:extLst>
          </p:cNvPr>
          <p:cNvPicPr>
            <a:picLocks noChangeAspect="1"/>
          </p:cNvPicPr>
          <p:nvPr/>
        </p:nvPicPr>
        <p:blipFill>
          <a:blip r:embed="rId8"/>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44D25C7-0D76-5E2D-EA4B-D346B4D53428}"/>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91356837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9A459A-573B-E899-1664-1605D24F25D2}"/>
              </a:ext>
            </a:extLst>
          </p:cNvPr>
          <p:cNvSpPr>
            <a:spLocks noGrp="1"/>
          </p:cNvSpPr>
          <p:nvPr>
            <p:ph type="title"/>
          </p:nvPr>
        </p:nvSpPr>
        <p:spPr>
          <a:xfrm>
            <a:off x="642259" y="634946"/>
            <a:ext cx="3372529" cy="5055904"/>
          </a:xfrm>
        </p:spPr>
        <p:txBody>
          <a:bodyPr anchor="ctr">
            <a:normAutofit/>
          </a:bodyPr>
          <a:lstStyle/>
          <a:p>
            <a:r>
              <a:rPr lang="en-US" sz="4300"/>
              <a:t>National  Vaccination Rates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37BD7C5-2178-D2E3-4244-7E1DB90F1340}"/>
              </a:ext>
            </a:extLst>
          </p:cNvPr>
          <p:cNvGraphicFramePr>
            <a:graphicFrameLocks noGrp="1"/>
          </p:cNvGraphicFramePr>
          <p:nvPr>
            <p:ph idx="1"/>
            <p:extLst>
              <p:ext uri="{D42A27DB-BD31-4B8C-83A1-F6EECF244321}">
                <p14:modId xmlns:p14="http://schemas.microsoft.com/office/powerpoint/2010/main" val="1672961473"/>
              </p:ext>
            </p:extLst>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10;&#10;Description automatically generated">
            <a:extLst>
              <a:ext uri="{FF2B5EF4-FFF2-40B4-BE49-F238E27FC236}">
                <a16:creationId xmlns:a16="http://schemas.microsoft.com/office/drawing/2014/main" id="{90FCD1FC-E1DC-682B-BBE0-E2CBBF6CF30C}"/>
              </a:ext>
            </a:extLst>
          </p:cNvPr>
          <p:cNvPicPr>
            <a:picLocks noChangeAspect="1"/>
          </p:cNvPicPr>
          <p:nvPr/>
        </p:nvPicPr>
        <p:blipFill>
          <a:blip r:embed="rId8"/>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48F7451-80FB-CCDB-4C50-32919619E64A}"/>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19696639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A8BDD4-A260-2EA2-4656-E568690B3B02}"/>
              </a:ext>
            </a:extLst>
          </p:cNvPr>
          <p:cNvSpPr>
            <a:spLocks noGrp="1"/>
          </p:cNvSpPr>
          <p:nvPr>
            <p:ph type="title"/>
          </p:nvPr>
        </p:nvSpPr>
        <p:spPr>
          <a:xfrm>
            <a:off x="643467" y="516835"/>
            <a:ext cx="3448259" cy="1666501"/>
          </a:xfrm>
        </p:spPr>
        <p:txBody>
          <a:bodyPr>
            <a:normAutofit/>
          </a:bodyPr>
          <a:lstStyle/>
          <a:p>
            <a:r>
              <a:rPr lang="en-US" sz="2800" dirty="0">
                <a:solidFill>
                  <a:srgbClr val="FFFFFF"/>
                </a:solidFill>
              </a:rPr>
              <a:t>Words Have Power &amp; the Ability to Alter Outcomes </a:t>
            </a:r>
          </a:p>
        </p:txBody>
      </p:sp>
      <p:cxnSp>
        <p:nvCxnSpPr>
          <p:cNvPr id="18" name="Straight Connector 17">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B74E10-1BAD-AC0A-0E3F-931607CA6805}"/>
              </a:ext>
            </a:extLst>
          </p:cNvPr>
          <p:cNvSpPr>
            <a:spLocks noGrp="1"/>
          </p:cNvSpPr>
          <p:nvPr>
            <p:ph idx="1"/>
          </p:nvPr>
        </p:nvSpPr>
        <p:spPr>
          <a:xfrm>
            <a:off x="643467" y="2546224"/>
            <a:ext cx="3448259" cy="3342747"/>
          </a:xfrm>
        </p:spPr>
        <p:txBody>
          <a:bodyPr>
            <a:normAutofit/>
          </a:bodyPr>
          <a:lstStyle/>
          <a:p>
            <a:pPr>
              <a:lnSpc>
                <a:spcPct val="100000"/>
              </a:lnSpc>
              <a:buFont typeface="Wingdings" panose="05000000000000000000" pitchFamily="2" charset="2"/>
              <a:buChar char="q"/>
            </a:pPr>
            <a:r>
              <a:rPr lang="en-US" sz="1500" dirty="0">
                <a:solidFill>
                  <a:srgbClr val="FFFFFF"/>
                </a:solidFill>
              </a:rPr>
              <a:t>Desire</a:t>
            </a:r>
          </a:p>
          <a:p>
            <a:pPr>
              <a:lnSpc>
                <a:spcPct val="100000"/>
              </a:lnSpc>
              <a:buFont typeface="Wingdings" panose="05000000000000000000" pitchFamily="2" charset="2"/>
              <a:buChar char="q"/>
            </a:pPr>
            <a:r>
              <a:rPr lang="en-US" sz="1500" dirty="0">
                <a:solidFill>
                  <a:srgbClr val="FFFFFF"/>
                </a:solidFill>
              </a:rPr>
              <a:t>Ability</a:t>
            </a:r>
          </a:p>
          <a:p>
            <a:pPr>
              <a:lnSpc>
                <a:spcPct val="100000"/>
              </a:lnSpc>
              <a:buFont typeface="Wingdings" panose="05000000000000000000" pitchFamily="2" charset="2"/>
              <a:buChar char="q"/>
            </a:pPr>
            <a:r>
              <a:rPr lang="en-US" sz="1500" dirty="0">
                <a:solidFill>
                  <a:srgbClr val="FFFFFF"/>
                </a:solidFill>
              </a:rPr>
              <a:t>Reason</a:t>
            </a:r>
          </a:p>
          <a:p>
            <a:pPr>
              <a:lnSpc>
                <a:spcPct val="100000"/>
              </a:lnSpc>
              <a:buFont typeface="Wingdings" panose="05000000000000000000" pitchFamily="2" charset="2"/>
              <a:buChar char="q"/>
            </a:pPr>
            <a:r>
              <a:rPr lang="en-US" sz="1500" dirty="0">
                <a:solidFill>
                  <a:srgbClr val="FFFFFF"/>
                </a:solidFill>
              </a:rPr>
              <a:t>Need</a:t>
            </a:r>
          </a:p>
          <a:p>
            <a:pPr>
              <a:lnSpc>
                <a:spcPct val="100000"/>
              </a:lnSpc>
              <a:buFont typeface="Wingdings" panose="05000000000000000000" pitchFamily="2" charset="2"/>
              <a:buChar char="q"/>
            </a:pPr>
            <a:r>
              <a:rPr lang="en-US" sz="1500" dirty="0">
                <a:solidFill>
                  <a:srgbClr val="FFFFFF"/>
                </a:solidFill>
              </a:rPr>
              <a:t>Commitment</a:t>
            </a:r>
          </a:p>
          <a:p>
            <a:pPr>
              <a:lnSpc>
                <a:spcPct val="100000"/>
              </a:lnSpc>
              <a:buFont typeface="Wingdings" panose="05000000000000000000" pitchFamily="2" charset="2"/>
              <a:buChar char="q"/>
            </a:pPr>
            <a:r>
              <a:rPr lang="en-US" sz="1500" dirty="0">
                <a:solidFill>
                  <a:srgbClr val="FFFFFF"/>
                </a:solidFill>
              </a:rPr>
              <a:t>Activation</a:t>
            </a:r>
          </a:p>
          <a:p>
            <a:pPr>
              <a:lnSpc>
                <a:spcPct val="100000"/>
              </a:lnSpc>
              <a:buFont typeface="Wingdings" panose="05000000000000000000" pitchFamily="2" charset="2"/>
              <a:buChar char="q"/>
            </a:pPr>
            <a:r>
              <a:rPr lang="en-US" sz="1500" dirty="0">
                <a:solidFill>
                  <a:srgbClr val="FFFFFF"/>
                </a:solidFill>
              </a:rPr>
              <a:t>Taking Steps</a:t>
            </a:r>
          </a:p>
          <a:p>
            <a:pPr marL="0" indent="0">
              <a:lnSpc>
                <a:spcPct val="100000"/>
              </a:lnSpc>
              <a:buNone/>
            </a:pPr>
            <a:r>
              <a:rPr lang="en-US" sz="1500" dirty="0">
                <a:solidFill>
                  <a:srgbClr val="FFFFFF"/>
                </a:solidFill>
              </a:rPr>
              <a:t>ACRONYM: “DARN CAT”</a:t>
            </a:r>
          </a:p>
        </p:txBody>
      </p:sp>
      <p:pic>
        <p:nvPicPr>
          <p:cNvPr id="4" name="Picture 3">
            <a:extLst>
              <a:ext uri="{FF2B5EF4-FFF2-40B4-BE49-F238E27FC236}">
                <a16:creationId xmlns:a16="http://schemas.microsoft.com/office/drawing/2014/main" id="{2F67A4EB-6F0E-A00F-8AFE-078FC5B4E279}"/>
              </a:ext>
            </a:extLst>
          </p:cNvPr>
          <p:cNvPicPr>
            <a:picLocks noChangeAspect="1"/>
          </p:cNvPicPr>
          <p:nvPr/>
        </p:nvPicPr>
        <p:blipFill rotWithShape="1">
          <a:blip r:embed="rId3"/>
          <a:srcRect l="11234" r="15400" b="-1"/>
          <a:stretch/>
        </p:blipFill>
        <p:spPr>
          <a:xfrm>
            <a:off x="4654296" y="10"/>
            <a:ext cx="7537703" cy="6857990"/>
          </a:xfrm>
          <a:prstGeom prst="rect">
            <a:avLst/>
          </a:prstGeom>
        </p:spPr>
      </p:pic>
      <p:pic>
        <p:nvPicPr>
          <p:cNvPr id="6" name="Picture 5" descr="Logo&#10;&#10;Description automatically generated">
            <a:extLst>
              <a:ext uri="{FF2B5EF4-FFF2-40B4-BE49-F238E27FC236}">
                <a16:creationId xmlns:a16="http://schemas.microsoft.com/office/drawing/2014/main" id="{7C34F619-603C-3368-35E3-B05DD5FF49EA}"/>
              </a:ext>
            </a:extLst>
          </p:cNvPr>
          <p:cNvPicPr>
            <a:picLocks noChangeAspect="1"/>
          </p:cNvPicPr>
          <p:nvPr/>
        </p:nvPicPr>
        <p:blipFill>
          <a:blip r:embed="rId4"/>
          <a:stretch>
            <a:fillRect/>
          </a:stretch>
        </p:blipFill>
        <p:spPr>
          <a:xfrm>
            <a:off x="0" y="6155441"/>
            <a:ext cx="3170525" cy="666463"/>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7DF9CF98-36A1-045B-6524-A1B71C9D1A88}"/>
              </a:ext>
            </a:extLst>
          </p:cNvPr>
          <p:cNvPicPr>
            <a:picLocks noChangeAspect="1"/>
          </p:cNvPicPr>
          <p:nvPr/>
        </p:nvPicPr>
        <p:blipFill>
          <a:blip r:embed="rId5"/>
          <a:stretch>
            <a:fillRect/>
          </a:stretch>
        </p:blipFill>
        <p:spPr>
          <a:xfrm>
            <a:off x="3809295" y="6081602"/>
            <a:ext cx="644900" cy="644900"/>
          </a:xfrm>
          <a:prstGeom prst="rect">
            <a:avLst/>
          </a:prstGeom>
        </p:spPr>
      </p:pic>
    </p:spTree>
    <p:extLst>
      <p:ext uri="{BB962C8B-B14F-4D97-AF65-F5344CB8AC3E}">
        <p14:creationId xmlns:p14="http://schemas.microsoft.com/office/powerpoint/2010/main" val="7930334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ECDE04-48D6-7808-6620-6E91CBF2768D}"/>
              </a:ext>
            </a:extLst>
          </p:cNvPr>
          <p:cNvSpPr>
            <a:spLocks noGrp="1"/>
          </p:cNvSpPr>
          <p:nvPr>
            <p:ph type="title"/>
          </p:nvPr>
        </p:nvSpPr>
        <p:spPr>
          <a:xfrm>
            <a:off x="5116783" y="516835"/>
            <a:ext cx="5977937" cy="1666501"/>
          </a:xfrm>
        </p:spPr>
        <p:txBody>
          <a:bodyPr>
            <a:normAutofit/>
          </a:bodyPr>
          <a:lstStyle/>
          <a:p>
            <a:pPr algn="ctr"/>
            <a:r>
              <a:rPr lang="en-US" sz="3700" dirty="0">
                <a:solidFill>
                  <a:srgbClr val="FFFFFF"/>
                </a:solidFill>
              </a:rPr>
              <a:t>Dialogue: OARS Method of Motivational Interviewing</a:t>
            </a:r>
          </a:p>
        </p:txBody>
      </p:sp>
      <p:pic>
        <p:nvPicPr>
          <p:cNvPr id="5" name="Picture 4" descr="Yellow and blue symbols">
            <a:extLst>
              <a:ext uri="{FF2B5EF4-FFF2-40B4-BE49-F238E27FC236}">
                <a16:creationId xmlns:a16="http://schemas.microsoft.com/office/drawing/2014/main" id="{6A90B5C0-FC93-5D73-7A83-79BAFB2432A4}"/>
              </a:ext>
            </a:extLst>
          </p:cNvPr>
          <p:cNvPicPr>
            <a:picLocks noChangeAspect="1"/>
          </p:cNvPicPr>
          <p:nvPr/>
        </p:nvPicPr>
        <p:blipFill rotWithShape="1">
          <a:blip r:embed="rId3"/>
          <a:srcRect l="21877" r="27033" b="1"/>
          <a:stretch/>
        </p:blipFill>
        <p:spPr>
          <a:xfrm>
            <a:off x="20" y="10"/>
            <a:ext cx="4580077" cy="6857990"/>
          </a:xfrm>
          <a:prstGeom prst="rect">
            <a:avLst/>
          </a:prstGeom>
        </p:spPr>
      </p:pic>
      <p:cxnSp>
        <p:nvCxnSpPr>
          <p:cNvPr id="28" name="Straight Connector 27">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EE2A6D-F310-C157-E3BE-D9E7BBACFF03}"/>
              </a:ext>
            </a:extLst>
          </p:cNvPr>
          <p:cNvSpPr>
            <a:spLocks noGrp="1"/>
          </p:cNvSpPr>
          <p:nvPr>
            <p:ph idx="1"/>
          </p:nvPr>
        </p:nvSpPr>
        <p:spPr>
          <a:xfrm>
            <a:off x="5116784" y="2546224"/>
            <a:ext cx="5977938" cy="3342747"/>
          </a:xfrm>
        </p:spPr>
        <p:txBody>
          <a:bodyPr>
            <a:normAutofit/>
          </a:bodyPr>
          <a:lstStyle/>
          <a:p>
            <a:pPr>
              <a:buFont typeface="Wingdings" panose="05000000000000000000" pitchFamily="2" charset="2"/>
              <a:buChar char="q"/>
            </a:pPr>
            <a:r>
              <a:rPr lang="en-US" sz="1800">
                <a:solidFill>
                  <a:srgbClr val="FFFFFF"/>
                </a:solidFill>
              </a:rPr>
              <a:t>Open Questions</a:t>
            </a:r>
          </a:p>
          <a:p>
            <a:pPr>
              <a:buFont typeface="Wingdings" panose="05000000000000000000" pitchFamily="2" charset="2"/>
              <a:buChar char="q"/>
            </a:pPr>
            <a:r>
              <a:rPr lang="en-US" sz="1800">
                <a:solidFill>
                  <a:srgbClr val="FFFFFF"/>
                </a:solidFill>
              </a:rPr>
              <a:t>Affirmations</a:t>
            </a:r>
          </a:p>
          <a:p>
            <a:pPr>
              <a:buFont typeface="Wingdings" panose="05000000000000000000" pitchFamily="2" charset="2"/>
              <a:buChar char="q"/>
            </a:pPr>
            <a:r>
              <a:rPr lang="en-US" sz="1800">
                <a:solidFill>
                  <a:srgbClr val="FFFFFF"/>
                </a:solidFill>
              </a:rPr>
              <a:t>Reflections</a:t>
            </a:r>
          </a:p>
          <a:p>
            <a:pPr>
              <a:buFont typeface="Wingdings" panose="05000000000000000000" pitchFamily="2" charset="2"/>
              <a:buChar char="q"/>
            </a:pPr>
            <a:r>
              <a:rPr lang="en-US" sz="1800">
                <a:solidFill>
                  <a:srgbClr val="FFFFFF"/>
                </a:solidFill>
              </a:rPr>
              <a:t>Summaries</a:t>
            </a:r>
          </a:p>
        </p:txBody>
      </p:sp>
      <p:pic>
        <p:nvPicPr>
          <p:cNvPr id="6" name="Picture 5" descr="Logo&#10;&#10;Description automatically generated">
            <a:extLst>
              <a:ext uri="{FF2B5EF4-FFF2-40B4-BE49-F238E27FC236}">
                <a16:creationId xmlns:a16="http://schemas.microsoft.com/office/drawing/2014/main" id="{5518EAF8-38D4-AA72-902B-032CB7F1AC92}"/>
              </a:ext>
            </a:extLst>
          </p:cNvPr>
          <p:cNvPicPr>
            <a:picLocks noChangeAspect="1"/>
          </p:cNvPicPr>
          <p:nvPr/>
        </p:nvPicPr>
        <p:blipFill>
          <a:blip r:embed="rId4"/>
          <a:stretch>
            <a:fillRect/>
          </a:stretch>
        </p:blipFill>
        <p:spPr>
          <a:xfrm>
            <a:off x="-1" y="6139674"/>
            <a:ext cx="3170525" cy="666463"/>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00FC9B7B-A46C-6356-76F7-190A6612EFA6}"/>
              </a:ext>
            </a:extLst>
          </p:cNvPr>
          <p:cNvPicPr>
            <a:picLocks noChangeAspect="1"/>
          </p:cNvPicPr>
          <p:nvPr/>
        </p:nvPicPr>
        <p:blipFill>
          <a:blip r:embed="rId5"/>
          <a:stretch>
            <a:fillRect/>
          </a:stretch>
        </p:blipFill>
        <p:spPr>
          <a:xfrm>
            <a:off x="11462558" y="6081602"/>
            <a:ext cx="644900" cy="644900"/>
          </a:xfrm>
          <a:prstGeom prst="rect">
            <a:avLst/>
          </a:prstGeom>
        </p:spPr>
      </p:pic>
    </p:spTree>
    <p:extLst>
      <p:ext uri="{BB962C8B-B14F-4D97-AF65-F5344CB8AC3E}">
        <p14:creationId xmlns:p14="http://schemas.microsoft.com/office/powerpoint/2010/main" val="318564501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31D3DA5-1102-0512-7533-EE339A2D413B}"/>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3800">
                <a:solidFill>
                  <a:srgbClr val="FFFFFF"/>
                </a:solidFill>
              </a:rPr>
              <a:t>The Value of Repeating Back Patient’s Reflections and Concerns</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Cardiogram">
            <a:extLst>
              <a:ext uri="{FF2B5EF4-FFF2-40B4-BE49-F238E27FC236}">
                <a16:creationId xmlns:a16="http://schemas.microsoft.com/office/drawing/2014/main" id="{ED9A68D2-A879-9285-630F-DD341664110F}"/>
              </a:ext>
            </a:extLst>
          </p:cNvPr>
          <p:cNvPicPr>
            <a:picLocks noChangeAspect="1"/>
          </p:cNvPicPr>
          <p:nvPr/>
        </p:nvPicPr>
        <p:blipFill rotWithShape="1">
          <a:blip r:embed="rId3"/>
          <a:srcRect l="9688" r="17036"/>
          <a:stretch/>
        </p:blipFill>
        <p:spPr>
          <a:xfrm>
            <a:off x="4635095" y="10"/>
            <a:ext cx="7556889" cy="6857990"/>
          </a:xfrm>
          <a:prstGeom prst="rect">
            <a:avLst/>
          </a:prstGeom>
        </p:spPr>
      </p:pic>
      <p:pic>
        <p:nvPicPr>
          <p:cNvPr id="4" name="Picture 3" descr="Logo&#10;&#10;Description automatically generated">
            <a:extLst>
              <a:ext uri="{FF2B5EF4-FFF2-40B4-BE49-F238E27FC236}">
                <a16:creationId xmlns:a16="http://schemas.microsoft.com/office/drawing/2014/main" id="{035C7217-FAE8-4D45-36B7-02885B9FB256}"/>
              </a:ext>
            </a:extLst>
          </p:cNvPr>
          <p:cNvPicPr>
            <a:picLocks noChangeAspect="1"/>
          </p:cNvPicPr>
          <p:nvPr/>
        </p:nvPicPr>
        <p:blipFill>
          <a:blip r:embed="rId4"/>
          <a:stretch>
            <a:fillRect/>
          </a:stretch>
        </p:blipFill>
        <p:spPr>
          <a:xfrm>
            <a:off x="-6220" y="6067568"/>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C24519D-8009-A650-6976-84C3BF7CC446}"/>
              </a:ext>
            </a:extLst>
          </p:cNvPr>
          <p:cNvPicPr>
            <a:picLocks noChangeAspect="1"/>
          </p:cNvPicPr>
          <p:nvPr/>
        </p:nvPicPr>
        <p:blipFill>
          <a:blip r:embed="rId5"/>
          <a:stretch>
            <a:fillRect/>
          </a:stretch>
        </p:blipFill>
        <p:spPr>
          <a:xfrm>
            <a:off x="3821610" y="6067568"/>
            <a:ext cx="644900" cy="644900"/>
          </a:xfrm>
          <a:prstGeom prst="rect">
            <a:avLst/>
          </a:prstGeom>
        </p:spPr>
      </p:pic>
    </p:spTree>
    <p:extLst>
      <p:ext uri="{BB962C8B-B14F-4D97-AF65-F5344CB8AC3E}">
        <p14:creationId xmlns:p14="http://schemas.microsoft.com/office/powerpoint/2010/main" val="150464794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94D24-D61E-1693-8BBB-930FD0555C17}"/>
              </a:ext>
            </a:extLst>
          </p:cNvPr>
          <p:cNvSpPr>
            <a:spLocks noGrp="1"/>
          </p:cNvSpPr>
          <p:nvPr>
            <p:ph type="title"/>
          </p:nvPr>
        </p:nvSpPr>
        <p:spPr>
          <a:xfrm>
            <a:off x="1097280" y="286603"/>
            <a:ext cx="10058400" cy="1450757"/>
          </a:xfrm>
        </p:spPr>
        <p:txBody>
          <a:bodyPr>
            <a:normAutofit/>
          </a:bodyPr>
          <a:lstStyle/>
          <a:p>
            <a:r>
              <a:rPr lang="en-US"/>
              <a:t>Assessing &amp; Developing Motivation</a:t>
            </a:r>
            <a:endParaRPr lang="en-US" dirty="0"/>
          </a:p>
        </p:txBody>
      </p:sp>
      <p:cxnSp>
        <p:nvCxnSpPr>
          <p:cNvPr id="29"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1" name="Content Placeholder 2">
            <a:extLst>
              <a:ext uri="{FF2B5EF4-FFF2-40B4-BE49-F238E27FC236}">
                <a16:creationId xmlns:a16="http://schemas.microsoft.com/office/drawing/2014/main" id="{D82B275B-DB0B-31AD-D1D6-66DCC5626BCB}"/>
              </a:ext>
            </a:extLst>
          </p:cNvPr>
          <p:cNvGraphicFramePr>
            <a:graphicFrameLocks noGrp="1"/>
          </p:cNvGraphicFramePr>
          <p:nvPr>
            <p:ph idx="1"/>
            <p:extLst>
              <p:ext uri="{D42A27DB-BD31-4B8C-83A1-F6EECF244321}">
                <p14:modId xmlns:p14="http://schemas.microsoft.com/office/powerpoint/2010/main" val="236474472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B4440197-B95A-C7B8-0A9F-DBDF2A2F6F61}"/>
              </a:ext>
            </a:extLst>
          </p:cNvPr>
          <p:cNvPicPr>
            <a:picLocks noChangeAspect="1"/>
          </p:cNvPicPr>
          <p:nvPr/>
        </p:nvPicPr>
        <p:blipFill>
          <a:blip r:embed="rId8"/>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23255EFE-D5D7-E0B1-F3E1-FF490AD5203A}"/>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268716415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F2AF00CC-FCBC-2F36-9A2B-0F1F0E2D50CC}"/>
              </a:ext>
            </a:extLst>
          </p:cNvPr>
          <p:cNvPicPr>
            <a:picLocks noChangeAspect="1"/>
          </p:cNvPicPr>
          <p:nvPr/>
        </p:nvPicPr>
        <p:blipFill rotWithShape="1">
          <a:blip r:embed="rId3">
            <a:alphaModFix amt="35000"/>
          </a:blip>
          <a:srcRect t="21053"/>
          <a:stretch/>
        </p:blipFill>
        <p:spPr>
          <a:xfrm>
            <a:off x="20" y="10"/>
            <a:ext cx="12191980" cy="6857990"/>
          </a:xfrm>
          <a:prstGeom prst="rect">
            <a:avLst/>
          </a:prstGeom>
        </p:spPr>
      </p:pic>
      <p:sp>
        <p:nvSpPr>
          <p:cNvPr id="2" name="Title 1">
            <a:extLst>
              <a:ext uri="{FF2B5EF4-FFF2-40B4-BE49-F238E27FC236}">
                <a16:creationId xmlns:a16="http://schemas.microsoft.com/office/drawing/2014/main" id="{016885BE-7DD0-32DD-053B-0711E45E0CE0}"/>
              </a:ext>
            </a:extLst>
          </p:cNvPr>
          <p:cNvSpPr>
            <a:spLocks noGrp="1"/>
          </p:cNvSpPr>
          <p:nvPr>
            <p:ph type="title"/>
          </p:nvPr>
        </p:nvSpPr>
        <p:spPr>
          <a:xfrm>
            <a:off x="1097280" y="758952"/>
            <a:ext cx="10058400" cy="3566160"/>
          </a:xfrm>
        </p:spPr>
        <p:txBody>
          <a:bodyPr vert="horz" lIns="91440" tIns="45720" rIns="91440" bIns="45720" rtlCol="0" anchor="b">
            <a:normAutofit/>
          </a:bodyPr>
          <a:lstStyle/>
          <a:p>
            <a:pPr algn="ctr"/>
            <a:r>
              <a:rPr lang="en-US" sz="5600" dirty="0">
                <a:solidFill>
                  <a:srgbClr val="FFFFFF"/>
                </a:solidFill>
              </a:rPr>
              <a:t>Goal: Patient Empowerment to Facilitate Wellness Choices &amp; COVID-19 Mitigation</a:t>
            </a:r>
          </a:p>
        </p:txBody>
      </p:sp>
      <p:cxnSp>
        <p:nvCxnSpPr>
          <p:cNvPr id="26" name="Straight Connector 25">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ogo&#10;&#10;Description automatically generated">
            <a:extLst>
              <a:ext uri="{FF2B5EF4-FFF2-40B4-BE49-F238E27FC236}">
                <a16:creationId xmlns:a16="http://schemas.microsoft.com/office/drawing/2014/main" id="{C7B11047-62EE-F798-48D8-A415A25EFAD7}"/>
              </a:ext>
            </a:extLst>
          </p:cNvPr>
          <p:cNvPicPr>
            <a:picLocks noChangeAspect="1"/>
          </p:cNvPicPr>
          <p:nvPr/>
        </p:nvPicPr>
        <p:blipFill>
          <a:blip r:embed="rId4"/>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C9A28CF-9064-B449-4C8F-88E4312FD913}"/>
              </a:ext>
            </a:extLst>
          </p:cNvPr>
          <p:cNvPicPr>
            <a:picLocks noChangeAspect="1"/>
          </p:cNvPicPr>
          <p:nvPr/>
        </p:nvPicPr>
        <p:blipFill>
          <a:blip r:embed="rId5"/>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30210178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3616">
              <a:srgbClr val="ADD2A6"/>
            </a:gs>
            <a:gs pos="22441">
              <a:srgbClr val="ADD2A6"/>
            </a:gs>
            <a:gs pos="0">
              <a:srgbClr val="7BA58E"/>
            </a:gs>
            <a:gs pos="92520">
              <a:srgbClr val="ADD2A6"/>
            </a:gs>
            <a:gs pos="65987">
              <a:srgbClr val="ADD2A6"/>
            </a:gs>
            <a:gs pos="53078">
              <a:srgbClr val="ADD2A6"/>
            </a:gs>
            <a:gs pos="31302">
              <a:srgbClr val="ADD2A6"/>
            </a:gs>
            <a:gs pos="74000">
              <a:srgbClr val="ADD2A6"/>
            </a:gs>
            <a:gs pos="83000">
              <a:srgbClr val="ADD2A6"/>
            </a:gs>
            <a:gs pos="100000">
              <a:srgbClr val="ADD2A6"/>
            </a:gs>
          </a:gsLst>
          <a:lin ang="27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2">
            <a:extLst>
              <a:ext uri="{FF2B5EF4-FFF2-40B4-BE49-F238E27FC236}">
                <a16:creationId xmlns:a16="http://schemas.microsoft.com/office/drawing/2014/main" id="{F70CEE5B-1443-B418-DF44-9124B784C2F1}"/>
              </a:ext>
            </a:extLst>
          </p:cNvPr>
          <p:cNvGraphicFramePr>
            <a:graphicFrameLocks noGrp="1"/>
          </p:cNvGraphicFramePr>
          <p:nvPr>
            <p:ph idx="1"/>
            <p:extLst>
              <p:ext uri="{D42A27DB-BD31-4B8C-83A1-F6EECF244321}">
                <p14:modId xmlns:p14="http://schemas.microsoft.com/office/powerpoint/2010/main" val="291091730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4A9D21DE-6907-9FA5-6563-1FAB8CE79387}"/>
              </a:ext>
            </a:extLst>
          </p:cNvPr>
          <p:cNvPicPr>
            <a:picLocks noChangeAspect="1"/>
          </p:cNvPicPr>
          <p:nvPr/>
        </p:nvPicPr>
        <p:blipFill>
          <a:blip r:embed="rId8"/>
          <a:stretch>
            <a:fillRect/>
          </a:stretch>
        </p:blipFill>
        <p:spPr>
          <a:xfrm>
            <a:off x="0" y="2989847"/>
            <a:ext cx="4178308" cy="878305"/>
          </a:xfrm>
          <a:prstGeom prst="rect">
            <a:avLst/>
          </a:prstGeom>
        </p:spPr>
      </p:pic>
    </p:spTree>
    <p:extLst>
      <p:ext uri="{BB962C8B-B14F-4D97-AF65-F5344CB8AC3E}">
        <p14:creationId xmlns:p14="http://schemas.microsoft.com/office/powerpoint/2010/main" val="2872510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0AA3-B0CC-930D-AF30-ECEE44575EC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81001C0-715E-CAEA-E2EC-FE45FBA78D22}"/>
              </a:ext>
            </a:extLst>
          </p:cNvPr>
          <p:cNvSpPr>
            <a:spLocks noGrp="1"/>
          </p:cNvSpPr>
          <p:nvPr>
            <p:ph idx="1"/>
          </p:nvPr>
        </p:nvSpPr>
        <p:spPr>
          <a:xfrm>
            <a:off x="1195251" y="2075544"/>
            <a:ext cx="10058400" cy="3760891"/>
          </a:xfrm>
        </p:spPr>
        <p:txBody>
          <a:bodyPr>
            <a:normAutofit fontScale="92500" lnSpcReduction="20000"/>
          </a:bodyPr>
          <a:lstStyle/>
          <a:p>
            <a:pPr marL="0" marR="0" indent="0">
              <a:spcBef>
                <a:spcPts val="0"/>
              </a:spcBef>
              <a:spcAft>
                <a:spcPts val="0"/>
              </a:spcAft>
              <a:buNone/>
            </a:pPr>
            <a:r>
              <a:rPr lang="en-US" sz="1500" kern="1200" dirty="0">
                <a:solidFill>
                  <a:srgbClr val="000000"/>
                </a:solidFill>
                <a:effectLst/>
                <a:latin typeface="+mj-lt"/>
                <a:ea typeface="Times New Roman" panose="02020603050405020304" pitchFamily="18" charset="0"/>
              </a:rPr>
              <a:t>Johns Hopkins University. </a:t>
            </a:r>
            <a:r>
              <a:rPr lang="en-US" sz="1500" u="sng" kern="1200" dirty="0">
                <a:solidFill>
                  <a:srgbClr val="0563C1"/>
                </a:solidFill>
                <a:effectLst/>
                <a:latin typeface="+mj-lt"/>
                <a:ea typeface="Times New Roman" panose="02020603050405020304" pitchFamily="18" charset="0"/>
                <a:hlinkClick r:id="rId3"/>
              </a:rPr>
              <a:t>https://coronavirus.jhu.edu/region/united-states</a:t>
            </a:r>
            <a:r>
              <a:rPr lang="en-US" sz="1500" kern="1200" dirty="0">
                <a:solidFill>
                  <a:srgbClr val="000000"/>
                </a:solidFill>
                <a:effectLst/>
                <a:latin typeface="+mj-lt"/>
                <a:ea typeface="Times New Roman" panose="02020603050405020304" pitchFamily="18" charset="0"/>
              </a:rPr>
              <a:t> (Slides 1,2,3)</a:t>
            </a:r>
            <a:endParaRPr lang="en-US" sz="1500" kern="1200" dirty="0">
              <a:solidFill>
                <a:srgbClr val="000000"/>
              </a:solidFill>
              <a:latin typeface="+mj-lt"/>
              <a:ea typeface="Times New Roman" panose="02020603050405020304" pitchFamily="18" charset="0"/>
            </a:endParaRPr>
          </a:p>
          <a:p>
            <a:pPr marL="0" marR="0" indent="0">
              <a:spcBef>
                <a:spcPts val="0"/>
              </a:spcBef>
              <a:spcAft>
                <a:spcPts val="0"/>
              </a:spcAft>
              <a:buNone/>
            </a:pPr>
            <a:endParaRPr lang="en-US" sz="1500" dirty="0">
              <a:effectLst/>
              <a:latin typeface="+mj-lt"/>
              <a:ea typeface="Times New Roman" panose="02020603050405020304" pitchFamily="18" charset="0"/>
            </a:endParaRPr>
          </a:p>
          <a:p>
            <a:pPr marL="0" marR="0" indent="0">
              <a:lnSpc>
                <a:spcPct val="107000"/>
              </a:lnSpc>
              <a:spcBef>
                <a:spcPts val="0"/>
              </a:spcBef>
              <a:spcAft>
                <a:spcPts val="800"/>
              </a:spcAft>
              <a:buNone/>
            </a:pPr>
            <a:r>
              <a:rPr lang="en-US" sz="1500" u="sng" kern="1200" dirty="0">
                <a:solidFill>
                  <a:srgbClr val="0563C1"/>
                </a:solidFill>
                <a:effectLst/>
                <a:latin typeface="+mj-lt"/>
                <a:ea typeface="Times New Roman" panose="02020603050405020304" pitchFamily="18" charset="0"/>
                <a:cs typeface="Times New Roman" panose="02020603050405020304" pitchFamily="18" charset="0"/>
                <a:hlinkClick r:id="rId4"/>
              </a:rPr>
              <a:t>https://www.cdc.gov/mmwr/volumes/71/wr/mm7109a2.htm#T2_up</a:t>
            </a:r>
            <a:r>
              <a:rPr lang="en-US" sz="1500" u="sng" kern="1200" dirty="0">
                <a:solidFill>
                  <a:srgbClr val="0563C1"/>
                </a:solidFill>
                <a:effectLst/>
                <a:latin typeface="+mj-lt"/>
                <a:ea typeface="Times New Roman" panose="02020603050405020304" pitchFamily="18" charset="0"/>
                <a:cs typeface="Times New Roman" panose="02020603050405020304" pitchFamily="18" charset="0"/>
              </a:rPr>
              <a:t> </a:t>
            </a:r>
            <a:r>
              <a:rPr lang="en-US" sz="1500" u="none" strike="noStrike" kern="1200" dirty="0">
                <a:solidFill>
                  <a:srgbClr val="0563C1"/>
                </a:solidFill>
                <a:effectLst/>
                <a:latin typeface="+mj-lt"/>
                <a:ea typeface="Times New Roman" panose="02020603050405020304" pitchFamily="18" charset="0"/>
                <a:cs typeface="Times New Roman" panose="02020603050405020304" pitchFamily="18" charset="0"/>
              </a:rPr>
              <a:t> (Slide 7)</a:t>
            </a:r>
            <a:endParaRPr lang="en-US" sz="15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u="sng" kern="1200" dirty="0">
                <a:solidFill>
                  <a:srgbClr val="212121"/>
                </a:solidFill>
                <a:effectLst/>
                <a:latin typeface="+mj-lt"/>
                <a:ea typeface="Times New Roman" panose="02020603050405020304" pitchFamily="18" charset="0"/>
                <a:cs typeface="Times New Roman" panose="02020603050405020304" pitchFamily="18" charset="0"/>
                <a:hlinkClick r:id="rId5"/>
              </a:rPr>
              <a:t>https://www.cdc.gov/mmwr/volumes/71/wr/mm7101a4.htm#T1_down</a:t>
            </a:r>
            <a:r>
              <a:rPr lang="en-US" sz="1500" kern="1200" dirty="0">
                <a:solidFill>
                  <a:srgbClr val="212121"/>
                </a:solidFill>
                <a:effectLst/>
                <a:latin typeface="+mj-lt"/>
                <a:ea typeface="Times New Roman" panose="02020603050405020304" pitchFamily="18" charset="0"/>
                <a:cs typeface="Times New Roman" panose="02020603050405020304" pitchFamily="18" charset="0"/>
              </a:rPr>
              <a:t> (Slide 8)</a:t>
            </a:r>
            <a:endParaRPr lang="en-US" sz="15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kern="1200" dirty="0">
                <a:solidFill>
                  <a:srgbClr val="212121"/>
                </a:solidFill>
                <a:effectLst/>
                <a:latin typeface="+mj-lt"/>
                <a:ea typeface="Times New Roman" panose="02020603050405020304" pitchFamily="18" charset="0"/>
                <a:cs typeface="Times New Roman" panose="02020603050405020304" pitchFamily="18" charset="0"/>
              </a:rPr>
              <a:t>Ng et al. </a:t>
            </a:r>
            <a:r>
              <a:rPr lang="en-US" sz="1500" dirty="0">
                <a:solidFill>
                  <a:srgbClr val="020202"/>
                </a:solidFill>
                <a:effectLst/>
                <a:latin typeface="+mj-lt"/>
                <a:ea typeface="Calibri" panose="020F0502020204030204" pitchFamily="34" charset="0"/>
                <a:cs typeface="Times New Roman" panose="02020603050405020304" pitchFamily="18" charset="0"/>
              </a:rPr>
              <a:t>Quantifying the Excess Risk of Adverse COVID-19 Outcomes in Unvaccinated Individuals With Diabetes Mellitus, Hypertension, </a:t>
            </a:r>
            <a:r>
              <a:rPr lang="en-US" sz="1500" dirty="0" err="1">
                <a:solidFill>
                  <a:srgbClr val="020202"/>
                </a:solidFill>
                <a:effectLst/>
                <a:latin typeface="+mj-lt"/>
                <a:ea typeface="Calibri" panose="020F0502020204030204" pitchFamily="34" charset="0"/>
                <a:cs typeface="Times New Roman" panose="02020603050405020304" pitchFamily="18" charset="0"/>
              </a:rPr>
              <a:t>Ischaemic</a:t>
            </a:r>
            <a:r>
              <a:rPr lang="en-US" sz="1500" dirty="0">
                <a:solidFill>
                  <a:srgbClr val="020202"/>
                </a:solidFill>
                <a:effectLst/>
                <a:latin typeface="+mj-lt"/>
                <a:ea typeface="Calibri" panose="020F0502020204030204" pitchFamily="34" charset="0"/>
                <a:cs typeface="Times New Roman" panose="02020603050405020304" pitchFamily="18" charset="0"/>
              </a:rPr>
              <a:t> Heart Disease or Myocardial Injury: A Meta-Analysis. Front. Cardiovasc. Med., 26 April 2022. </a:t>
            </a:r>
            <a:r>
              <a:rPr lang="en-US" sz="1500" u="sng" dirty="0">
                <a:solidFill>
                  <a:srgbClr val="020202"/>
                </a:solidFill>
                <a:effectLst/>
                <a:latin typeface="+mj-lt"/>
                <a:ea typeface="Calibri" panose="020F0502020204030204" pitchFamily="34" charset="0"/>
                <a:cs typeface="Times New Roman" panose="02020603050405020304" pitchFamily="18" charset="0"/>
                <a:hlinkClick r:id="rId6"/>
              </a:rPr>
              <a:t>https://doi.org/10.3389/fcvm.2022.871151</a:t>
            </a:r>
            <a:r>
              <a:rPr lang="en-US" sz="1500" dirty="0">
                <a:effectLst/>
                <a:latin typeface="+mj-lt"/>
                <a:ea typeface="Calibri" panose="020F0502020204030204" pitchFamily="34" charset="0"/>
                <a:cs typeface="Times New Roman" panose="02020603050405020304" pitchFamily="18" charset="0"/>
              </a:rPr>
              <a:t> (Slide 8)</a:t>
            </a:r>
          </a:p>
          <a:p>
            <a:pPr marL="0" marR="0" indent="0">
              <a:lnSpc>
                <a:spcPct val="107000"/>
              </a:lnSpc>
              <a:spcBef>
                <a:spcPts val="0"/>
              </a:spcBef>
              <a:spcAft>
                <a:spcPts val="800"/>
              </a:spcAft>
              <a:buNone/>
            </a:pPr>
            <a:r>
              <a:rPr lang="en-US" sz="1500" kern="1200" dirty="0" err="1">
                <a:effectLst/>
                <a:latin typeface="+mj-lt"/>
                <a:ea typeface="Times New Roman" panose="02020603050405020304" pitchFamily="18" charset="0"/>
                <a:cs typeface="Times New Roman" panose="02020603050405020304" pitchFamily="18" charset="0"/>
              </a:rPr>
              <a:t>Yek</a:t>
            </a:r>
            <a:r>
              <a:rPr lang="en-US" sz="1500" kern="1200" dirty="0">
                <a:effectLst/>
                <a:latin typeface="+mj-lt"/>
                <a:ea typeface="Times New Roman" panose="02020603050405020304" pitchFamily="18" charset="0"/>
                <a:cs typeface="Times New Roman" panose="02020603050405020304" pitchFamily="18" charset="0"/>
              </a:rPr>
              <a:t> et al. </a:t>
            </a:r>
            <a:r>
              <a:rPr lang="en-US" sz="1500" dirty="0">
                <a:solidFill>
                  <a:srgbClr val="000000"/>
                </a:solidFill>
                <a:effectLst/>
                <a:latin typeface="+mj-lt"/>
                <a:ea typeface="Calibri" panose="020F0502020204030204" pitchFamily="34" charset="0"/>
                <a:cs typeface="Times New Roman" panose="02020603050405020304" pitchFamily="18" charset="0"/>
              </a:rPr>
              <a:t>Risk Factors for Severe COVID-19 Outcomes Among Persons Aged ≥18 Years Who Completed a Primary COVID-19 Vaccination Series — 465 Health Care Facilities, United States, December 2020–October 2021. </a:t>
            </a:r>
            <a:r>
              <a:rPr lang="en-US" sz="1500" i="1" dirty="0">
                <a:solidFill>
                  <a:srgbClr val="000000"/>
                </a:solidFill>
                <a:effectLst/>
                <a:latin typeface="+mj-lt"/>
                <a:ea typeface="Calibri" panose="020F0502020204030204" pitchFamily="34" charset="0"/>
                <a:cs typeface="Times New Roman" panose="02020603050405020304" pitchFamily="18" charset="0"/>
              </a:rPr>
              <a:t>Morbidity and Mortality Weekly Report</a:t>
            </a:r>
            <a:r>
              <a:rPr lang="en-US" sz="1500" dirty="0">
                <a:solidFill>
                  <a:srgbClr val="000000"/>
                </a:solidFill>
                <a:effectLst/>
                <a:latin typeface="+mj-lt"/>
                <a:ea typeface="Calibri" panose="020F0502020204030204" pitchFamily="34" charset="0"/>
                <a:cs typeface="Times New Roman" panose="02020603050405020304" pitchFamily="18" charset="0"/>
              </a:rPr>
              <a:t>. 7 January 2022/ 71(1)19-25. </a:t>
            </a:r>
            <a:r>
              <a:rPr lang="en-US" sz="1500" b="0" u="sng" dirty="0">
                <a:solidFill>
                  <a:srgbClr val="000000"/>
                </a:solidFill>
                <a:effectLst/>
                <a:latin typeface="+mj-lt"/>
                <a:ea typeface="Calibri" panose="020F0502020204030204" pitchFamily="34" charset="0"/>
                <a:cs typeface="Times New Roman" panose="02020603050405020304" pitchFamily="18" charset="0"/>
                <a:hlinkClick r:id="rId5"/>
              </a:rPr>
              <a:t>https://www.cdc.gov/mmwr/volumes/71/wr/mm7101a4.htm#T1_down</a:t>
            </a:r>
            <a:r>
              <a:rPr lang="en-US" sz="1500" b="1" dirty="0">
                <a:solidFill>
                  <a:srgbClr val="000000"/>
                </a:solidFill>
                <a:effectLst/>
                <a:latin typeface="+mj-lt"/>
                <a:ea typeface="Calibri" panose="020F0502020204030204" pitchFamily="34" charset="0"/>
                <a:cs typeface="Times New Roman" panose="02020603050405020304" pitchFamily="18" charset="0"/>
              </a:rPr>
              <a:t>. (Slide 8)</a:t>
            </a:r>
            <a:endParaRPr lang="en-US" sz="15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dirty="0">
                <a:solidFill>
                  <a:srgbClr val="212121"/>
                </a:solidFill>
                <a:effectLst/>
                <a:latin typeface="+mj-lt"/>
                <a:ea typeface="Calibri" panose="020F0502020204030204" pitchFamily="34" charset="0"/>
                <a:cs typeface="Times New Roman" panose="02020603050405020304" pitchFamily="18" charset="0"/>
              </a:rPr>
              <a:t>Troiano G, </a:t>
            </a:r>
            <a:r>
              <a:rPr lang="en-US" sz="1500" dirty="0" err="1">
                <a:solidFill>
                  <a:srgbClr val="212121"/>
                </a:solidFill>
                <a:effectLst/>
                <a:latin typeface="+mj-lt"/>
                <a:ea typeface="Calibri" panose="020F0502020204030204" pitchFamily="34" charset="0"/>
                <a:cs typeface="Times New Roman" panose="02020603050405020304" pitchFamily="18" charset="0"/>
              </a:rPr>
              <a:t>Nardi</a:t>
            </a:r>
            <a:r>
              <a:rPr lang="en-US" sz="1500" dirty="0">
                <a:solidFill>
                  <a:srgbClr val="212121"/>
                </a:solidFill>
                <a:effectLst/>
                <a:latin typeface="+mj-lt"/>
                <a:ea typeface="Calibri" panose="020F0502020204030204" pitchFamily="34" charset="0"/>
                <a:cs typeface="Times New Roman" panose="02020603050405020304" pitchFamily="18" charset="0"/>
              </a:rPr>
              <a:t> A. Vaccine hesitancy in the era of COVID-19. Public Health. 2021 May;194:245-251. </a:t>
            </a:r>
            <a:r>
              <a:rPr lang="en-US" sz="1500" dirty="0" err="1">
                <a:solidFill>
                  <a:srgbClr val="212121"/>
                </a:solidFill>
                <a:effectLst/>
                <a:latin typeface="+mj-lt"/>
                <a:ea typeface="Calibri" panose="020F0502020204030204" pitchFamily="34" charset="0"/>
                <a:cs typeface="Times New Roman" panose="02020603050405020304" pitchFamily="18" charset="0"/>
              </a:rPr>
              <a:t>doi</a:t>
            </a:r>
            <a:r>
              <a:rPr lang="en-US" sz="1500" dirty="0">
                <a:solidFill>
                  <a:srgbClr val="212121"/>
                </a:solidFill>
                <a:effectLst/>
                <a:latin typeface="+mj-lt"/>
                <a:ea typeface="Calibri" panose="020F0502020204030204" pitchFamily="34" charset="0"/>
                <a:cs typeface="Times New Roman" panose="02020603050405020304" pitchFamily="18" charset="0"/>
              </a:rPr>
              <a:t>: 10.1016/j.puhe.2021.02.025. </a:t>
            </a:r>
            <a:r>
              <a:rPr lang="en-US" sz="1500" dirty="0" err="1">
                <a:solidFill>
                  <a:srgbClr val="212121"/>
                </a:solidFill>
                <a:effectLst/>
                <a:latin typeface="+mj-lt"/>
                <a:ea typeface="Calibri" panose="020F0502020204030204" pitchFamily="34" charset="0"/>
                <a:cs typeface="Times New Roman" panose="02020603050405020304" pitchFamily="18" charset="0"/>
              </a:rPr>
              <a:t>Epub</a:t>
            </a:r>
            <a:r>
              <a:rPr lang="en-US" sz="1500" dirty="0">
                <a:solidFill>
                  <a:srgbClr val="212121"/>
                </a:solidFill>
                <a:effectLst/>
                <a:latin typeface="+mj-lt"/>
                <a:ea typeface="Calibri" panose="020F0502020204030204" pitchFamily="34" charset="0"/>
                <a:cs typeface="Times New Roman" panose="02020603050405020304" pitchFamily="18" charset="0"/>
              </a:rPr>
              <a:t> 2021 Mar 4. PMID: 33965796; PMCID: PMC7931735. </a:t>
            </a:r>
            <a:r>
              <a:rPr lang="en-US" sz="1500" u="sng" dirty="0">
                <a:solidFill>
                  <a:srgbClr val="0563C1"/>
                </a:solidFill>
                <a:effectLst/>
                <a:latin typeface="+mj-lt"/>
                <a:ea typeface="Calibri" panose="020F0502020204030204" pitchFamily="34" charset="0"/>
                <a:cs typeface="Times New Roman" panose="02020603050405020304" pitchFamily="18" charset="0"/>
                <a:hlinkClick r:id="rId7"/>
              </a:rPr>
              <a:t>https://pubmed.ncbi.nlm.nih.gov/33965796/</a:t>
            </a:r>
            <a:r>
              <a:rPr lang="en-US" sz="1500" u="sng" dirty="0">
                <a:solidFill>
                  <a:srgbClr val="0563C1"/>
                </a:solidFill>
                <a:effectLst/>
                <a:latin typeface="+mj-lt"/>
                <a:ea typeface="Calibri" panose="020F0502020204030204" pitchFamily="34" charset="0"/>
                <a:cs typeface="Times New Roman" panose="02020603050405020304" pitchFamily="18" charset="0"/>
              </a:rPr>
              <a:t> </a:t>
            </a:r>
            <a:r>
              <a:rPr lang="en-US" sz="1500" u="none" strike="noStrike" dirty="0">
                <a:solidFill>
                  <a:srgbClr val="000000"/>
                </a:solidFill>
                <a:effectLst/>
                <a:latin typeface="+mj-lt"/>
                <a:ea typeface="Calibri" panose="020F0502020204030204" pitchFamily="34" charset="0"/>
                <a:cs typeface="Times New Roman" panose="02020603050405020304" pitchFamily="18" charset="0"/>
              </a:rPr>
              <a:t>(Slide 9)</a:t>
            </a:r>
            <a:endParaRPr lang="en-US" sz="15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u="none" strike="noStrike" dirty="0">
                <a:solidFill>
                  <a:srgbClr val="000000"/>
                </a:solidFill>
                <a:effectLst/>
                <a:latin typeface="+mj-lt"/>
                <a:ea typeface="Calibri" panose="020F0502020204030204" pitchFamily="34" charset="0"/>
                <a:cs typeface="Times New Roman" panose="02020603050405020304" pitchFamily="18" charset="0"/>
              </a:rPr>
              <a:t>Glassman, S. PowerPoint Presentation: COVID-19 Vaccine Hesitancy. Philadelphia College of Osteopathic Medicine. 2022 (Slide 9, 24)</a:t>
            </a:r>
            <a:endParaRPr lang="en-US" sz="1500" dirty="0">
              <a:effectLst/>
              <a:latin typeface="+mj-l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02793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792D-F02D-0F81-B218-4E4D609F6E7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FE3F9C1-9D48-E76C-6007-F2F55843147F}"/>
              </a:ext>
            </a:extLst>
          </p:cNvPr>
          <p:cNvSpPr>
            <a:spLocks noGrp="1"/>
          </p:cNvSpPr>
          <p:nvPr>
            <p:ph idx="1"/>
          </p:nvPr>
        </p:nvSpPr>
        <p:spPr>
          <a:xfrm>
            <a:off x="1097280" y="2108200"/>
            <a:ext cx="10153106" cy="4045711"/>
          </a:xfrm>
        </p:spPr>
        <p:txBody>
          <a:bodyPr>
            <a:normAutofit fontScale="32500" lnSpcReduction="20000"/>
          </a:bodyPr>
          <a:lstStyle/>
          <a:p>
            <a:pPr marL="0" marR="0">
              <a:spcBef>
                <a:spcPts val="0"/>
              </a:spcBef>
              <a:spcAft>
                <a:spcPts val="0"/>
              </a:spcAft>
            </a:pPr>
            <a:r>
              <a:rPr lang="en-US" sz="4300" kern="1200" dirty="0">
                <a:solidFill>
                  <a:srgbClr val="0563C1"/>
                </a:solidFill>
                <a:effectLst/>
                <a:latin typeface="+mj-lt"/>
                <a:ea typeface="Times New Roman" panose="02020603050405020304" pitchFamily="18" charset="0"/>
                <a:cs typeface="Times New Roman" panose="02020603050405020304" pitchFamily="18" charset="0"/>
                <a:hlinkClick r:id="rId3"/>
              </a:rPr>
              <a:t>https://www.cdc.gov/coronavirus/2019-ncov/vaccines/different-vaccines/mRNA.html</a:t>
            </a:r>
            <a:r>
              <a:rPr lang="en-US" sz="4300" kern="1200" dirty="0">
                <a:solidFill>
                  <a:srgbClr val="000000"/>
                </a:solidFill>
                <a:effectLst/>
                <a:latin typeface="+mj-lt"/>
                <a:ea typeface="Times New Roman" panose="02020603050405020304" pitchFamily="18" charset="0"/>
                <a:cs typeface="Times New Roman" panose="02020603050405020304" pitchFamily="18" charset="0"/>
              </a:rPr>
              <a:t> (Slide10)</a:t>
            </a:r>
            <a:endParaRPr lang="en-US" sz="43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4300" kern="1200" dirty="0">
                <a:solidFill>
                  <a:srgbClr val="121212"/>
                </a:solidFill>
                <a:effectLst/>
                <a:latin typeface="+mj-lt"/>
                <a:ea typeface="Times New Roman" panose="02020603050405020304" pitchFamily="18" charset="0"/>
                <a:cs typeface="Times New Roman" panose="02020603050405020304" pitchFamily="18" charset="0"/>
              </a:rPr>
              <a:t> </a:t>
            </a:r>
            <a:endParaRPr lang="en-US" sz="43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4300" kern="1200" dirty="0">
                <a:solidFill>
                  <a:srgbClr val="0563C1"/>
                </a:solidFill>
                <a:effectLst/>
                <a:latin typeface="+mj-lt"/>
                <a:ea typeface="Times New Roman" panose="02020603050405020304" pitchFamily="18" charset="0"/>
                <a:cs typeface="Times New Roman" panose="02020603050405020304" pitchFamily="18" charset="0"/>
                <a:hlinkClick r:id="rId4"/>
              </a:rPr>
              <a:t>https://www.cdc.gov/mmwr/volumes/71/wr/mm7101a4.htm#T1_down</a:t>
            </a:r>
            <a:r>
              <a:rPr lang="en-US" sz="4300" kern="1200" dirty="0">
                <a:solidFill>
                  <a:srgbClr val="212121"/>
                </a:solidFill>
                <a:effectLst/>
                <a:latin typeface="+mj-lt"/>
                <a:ea typeface="Times New Roman" panose="02020603050405020304" pitchFamily="18" charset="0"/>
                <a:cs typeface="Times New Roman" panose="02020603050405020304" pitchFamily="18" charset="0"/>
              </a:rPr>
              <a:t> (10)</a:t>
            </a:r>
            <a:endParaRPr lang="en-US" sz="43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4300" dirty="0">
                <a:effectLst/>
                <a:latin typeface="+mj-lt"/>
                <a:ea typeface="Times New Roman" panose="02020603050405020304" pitchFamily="18" charset="0"/>
                <a:cs typeface="Times New Roman" panose="02020603050405020304" pitchFamily="18" charset="0"/>
              </a:rPr>
              <a:t> </a:t>
            </a:r>
          </a:p>
          <a:p>
            <a:pPr marL="0" marR="0">
              <a:spcBef>
                <a:spcPts val="0"/>
              </a:spcBef>
              <a:spcAft>
                <a:spcPts val="0"/>
              </a:spcAft>
            </a:pPr>
            <a:r>
              <a:rPr lang="en-US" sz="4300" kern="1200" dirty="0">
                <a:solidFill>
                  <a:srgbClr val="0563C1"/>
                </a:solidFill>
                <a:effectLst/>
                <a:latin typeface="+mj-lt"/>
                <a:ea typeface="Times New Roman" panose="02020603050405020304" pitchFamily="18" charset="0"/>
                <a:cs typeface="Times New Roman" panose="02020603050405020304" pitchFamily="18" charset="0"/>
                <a:hlinkClick r:id="rId5"/>
              </a:rPr>
              <a:t>https://www.cdc.gov/coronavirus/2019-ncov/vaccines/different-</a:t>
            </a:r>
            <a:r>
              <a:rPr lang="en-US" sz="4300" kern="1200" dirty="0">
                <a:solidFill>
                  <a:srgbClr val="0563C1"/>
                </a:solidFill>
                <a:effectLst/>
                <a:latin typeface="+mj-lt"/>
                <a:ea typeface="Times New Roman" panose="02020603050405020304" pitchFamily="18" charset="0"/>
                <a:cs typeface="Times New Roman" panose="02020603050405020304" pitchFamily="18" charset="0"/>
              </a:rPr>
              <a:t>     </a:t>
            </a:r>
            <a:r>
              <a:rPr lang="en-US" sz="4300" kern="1200" dirty="0">
                <a:solidFill>
                  <a:srgbClr val="0563C1"/>
                </a:solidFill>
                <a:effectLst/>
                <a:latin typeface="+mj-lt"/>
                <a:ea typeface="Times New Roman" panose="02020603050405020304" pitchFamily="18" charset="0"/>
                <a:cs typeface="Times New Roman" panose="02020603050405020304" pitchFamily="18" charset="0"/>
                <a:hlinkClick r:id="rId6"/>
              </a:rPr>
              <a:t>vaccines/viralvector.html#:~:text=Viral%20vector%20vaccines%20use%20a,is%20called%20a%20ve</a:t>
            </a:r>
            <a:r>
              <a:rPr lang="en-US" sz="4300" kern="1200" dirty="0">
                <a:solidFill>
                  <a:srgbClr val="000000"/>
                </a:solidFill>
                <a:effectLst/>
                <a:latin typeface="+mj-lt"/>
                <a:ea typeface="Times New Roman" panose="02020603050405020304" pitchFamily="18" charset="0"/>
                <a:cs typeface="Times New Roman" panose="02020603050405020304" pitchFamily="18" charset="0"/>
              </a:rPr>
              <a:t> (Slide 10)</a:t>
            </a:r>
          </a:p>
          <a:p>
            <a:pPr marL="0" marR="0" indent="0">
              <a:spcBef>
                <a:spcPts val="0"/>
              </a:spcBef>
              <a:spcAft>
                <a:spcPts val="0"/>
              </a:spcAft>
              <a:buNone/>
            </a:pPr>
            <a:endParaRPr lang="en-US" sz="4300" dirty="0">
              <a:effectLst/>
              <a:latin typeface="+mj-lt"/>
              <a:ea typeface="Times New Roman" panose="02020603050405020304" pitchFamily="18" charset="0"/>
              <a:cs typeface="Times New Roman" panose="02020603050405020304" pitchFamily="18" charset="0"/>
            </a:endParaRPr>
          </a:p>
          <a:p>
            <a:pPr marL="0" indent="0">
              <a:spcBef>
                <a:spcPts val="0"/>
              </a:spcBef>
              <a:spcAft>
                <a:spcPts val="0"/>
              </a:spcAft>
              <a:buNone/>
            </a:pPr>
            <a:r>
              <a:rPr lang="en-US" sz="4300" dirty="0">
                <a:solidFill>
                  <a:srgbClr val="212121"/>
                </a:solidFill>
                <a:latin typeface="+mj-lt"/>
                <a:ea typeface="Calibri" panose="020F0502020204030204" pitchFamily="34" charset="0"/>
                <a:cs typeface="Times New Roman" panose="02020603050405020304" pitchFamily="18" charset="0"/>
              </a:rPr>
              <a:t> </a:t>
            </a:r>
            <a:r>
              <a:rPr lang="en-US" sz="4300" dirty="0">
                <a:solidFill>
                  <a:srgbClr val="212121"/>
                </a:solidFill>
                <a:effectLst/>
                <a:latin typeface="+mj-lt"/>
                <a:ea typeface="Calibri" panose="020F0502020204030204" pitchFamily="34" charset="0"/>
                <a:cs typeface="Times New Roman" panose="02020603050405020304" pitchFamily="18" charset="0"/>
              </a:rPr>
              <a:t>Wen W, Chen C, Tang J, Wang C, Zhou M, Cheng Y, Zhou X, Wu Q, Zhang X, Feng Z, Wang M, Mao Q. Efficacy and safety of three new oral antiviral treatment (</a:t>
            </a:r>
            <a:r>
              <a:rPr lang="en-US" sz="4300" dirty="0" err="1">
                <a:solidFill>
                  <a:srgbClr val="212121"/>
                </a:solidFill>
                <a:effectLst/>
                <a:latin typeface="+mj-lt"/>
                <a:ea typeface="Calibri" panose="020F0502020204030204" pitchFamily="34" charset="0"/>
                <a:cs typeface="Times New Roman" panose="02020603050405020304" pitchFamily="18" charset="0"/>
              </a:rPr>
              <a:t>molnupiravir</a:t>
            </a:r>
            <a:r>
              <a:rPr lang="en-US" sz="4300" dirty="0">
                <a:solidFill>
                  <a:srgbClr val="212121"/>
                </a:solidFill>
                <a:effectLst/>
                <a:latin typeface="+mj-lt"/>
                <a:ea typeface="Calibri" panose="020F0502020204030204" pitchFamily="34" charset="0"/>
                <a:cs typeface="Times New Roman" panose="02020603050405020304" pitchFamily="18" charset="0"/>
              </a:rPr>
              <a:t>,  fluvoxamine and </a:t>
            </a:r>
            <a:r>
              <a:rPr lang="en-US" sz="4300" dirty="0" err="1">
                <a:solidFill>
                  <a:srgbClr val="212121"/>
                </a:solidFill>
                <a:effectLst/>
                <a:latin typeface="+mj-lt"/>
                <a:ea typeface="Calibri" panose="020F0502020204030204" pitchFamily="34" charset="0"/>
                <a:cs typeface="Times New Roman" panose="02020603050405020304" pitchFamily="18" charset="0"/>
              </a:rPr>
              <a:t>Paxlovid</a:t>
            </a:r>
            <a:r>
              <a:rPr lang="en-US" sz="4300" dirty="0">
                <a:solidFill>
                  <a:srgbClr val="212121"/>
                </a:solidFill>
                <a:effectLst/>
                <a:latin typeface="+mj-lt"/>
                <a:ea typeface="Calibri" panose="020F0502020204030204" pitchFamily="34" charset="0"/>
                <a:cs typeface="Times New Roman" panose="02020603050405020304" pitchFamily="18" charset="0"/>
              </a:rPr>
              <a:t>) for COVID-19：a meta-analysis. Ann Med. 2022 Dec;54(1):516-523. </a:t>
            </a:r>
            <a:r>
              <a:rPr lang="en-US" sz="4300" dirty="0" err="1">
                <a:solidFill>
                  <a:srgbClr val="212121"/>
                </a:solidFill>
                <a:effectLst/>
                <a:latin typeface="+mj-lt"/>
                <a:ea typeface="Calibri" panose="020F0502020204030204" pitchFamily="34" charset="0"/>
                <a:cs typeface="Times New Roman" panose="02020603050405020304" pitchFamily="18" charset="0"/>
              </a:rPr>
              <a:t>doi</a:t>
            </a:r>
            <a:r>
              <a:rPr lang="en-US" sz="4300" dirty="0">
                <a:solidFill>
                  <a:srgbClr val="212121"/>
                </a:solidFill>
                <a:effectLst/>
                <a:latin typeface="+mj-lt"/>
                <a:ea typeface="Calibri" panose="020F0502020204030204" pitchFamily="34" charset="0"/>
                <a:cs typeface="Times New Roman" panose="02020603050405020304" pitchFamily="18" charset="0"/>
              </a:rPr>
              <a:t>: 10.1080/07853890.2022.2034936. PMID: 35118917; PMCID: PMC8820829. (Slide 12)</a:t>
            </a:r>
          </a:p>
          <a:p>
            <a:pPr marL="0" indent="0">
              <a:spcBef>
                <a:spcPts val="0"/>
              </a:spcBef>
              <a:spcAft>
                <a:spcPts val="0"/>
              </a:spcAft>
              <a:buNone/>
            </a:pPr>
            <a:endParaRPr lang="en-US" sz="4300" dirty="0">
              <a:solidFill>
                <a:srgbClr val="212121"/>
              </a:solidFill>
              <a:effectLst/>
              <a:latin typeface="+mj-lt"/>
              <a:ea typeface="Calibri" panose="020F0502020204030204" pitchFamily="34" charset="0"/>
              <a:cs typeface="Times New Roman" panose="02020603050405020304" pitchFamily="18" charset="0"/>
            </a:endParaRPr>
          </a:p>
          <a:p>
            <a:pPr marL="0" indent="0">
              <a:spcBef>
                <a:spcPts val="0"/>
              </a:spcBef>
              <a:spcAft>
                <a:spcPts val="0"/>
              </a:spcAft>
              <a:buNone/>
            </a:pPr>
            <a:r>
              <a:rPr lang="en-US" sz="4300" kern="1800" dirty="0">
                <a:solidFill>
                  <a:srgbClr val="0563C1"/>
                </a:solidFill>
                <a:latin typeface="+mj-lt"/>
                <a:ea typeface="Times New Roman" panose="02020603050405020304" pitchFamily="18" charset="0"/>
                <a:cs typeface="Times New Roman" panose="02020603050405020304" pitchFamily="18" charset="0"/>
              </a:rPr>
              <a:t> </a:t>
            </a:r>
            <a:r>
              <a:rPr lang="en-US" sz="4300" kern="1800" dirty="0">
                <a:solidFill>
                  <a:srgbClr val="0563C1"/>
                </a:solidFill>
                <a:effectLst/>
                <a:latin typeface="+mj-lt"/>
                <a:ea typeface="Times New Roman" panose="02020603050405020304" pitchFamily="18" charset="0"/>
                <a:cs typeface="Times New Roman" panose="02020603050405020304" pitchFamily="18" charset="0"/>
                <a:hlinkClick r:id="rId7"/>
              </a:rPr>
              <a:t>https://covid19-druginteractions.org/checker</a:t>
            </a:r>
            <a:r>
              <a:rPr lang="en-US" sz="4300" kern="1800" dirty="0">
                <a:solidFill>
                  <a:srgbClr val="0563C1"/>
                </a:solidFill>
                <a:latin typeface="+mj-lt"/>
                <a:ea typeface="Times New Roman" panose="02020603050405020304" pitchFamily="18" charset="0"/>
                <a:cs typeface="Times New Roman" panose="02020603050405020304" pitchFamily="18" charset="0"/>
              </a:rPr>
              <a:t>  </a:t>
            </a:r>
            <a:r>
              <a:rPr lang="en-US" sz="4300" kern="1800" dirty="0">
                <a:solidFill>
                  <a:schemeClr val="tx1"/>
                </a:solidFill>
                <a:effectLst/>
                <a:latin typeface="+mj-lt"/>
                <a:ea typeface="Times New Roman" panose="02020603050405020304" pitchFamily="18" charset="0"/>
                <a:cs typeface="Times New Roman" panose="02020603050405020304" pitchFamily="18" charset="0"/>
              </a:rPr>
              <a:t>(slide 13)</a:t>
            </a:r>
            <a:endParaRPr lang="en-US" sz="4300" dirty="0">
              <a:solidFill>
                <a:schemeClr val="tx1"/>
              </a:solidFill>
              <a:latin typeface="+mj-l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4300" dirty="0">
              <a:effectLst/>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4300" dirty="0">
                <a:solidFill>
                  <a:srgbClr val="0563C1"/>
                </a:solidFill>
                <a:latin typeface="+mj-lt"/>
                <a:ea typeface="Times New Roman" panose="02020603050405020304" pitchFamily="18" charset="0"/>
                <a:cs typeface="Times New Roman" panose="02020603050405020304" pitchFamily="18" charset="0"/>
              </a:rPr>
              <a:t> </a:t>
            </a:r>
            <a:r>
              <a:rPr lang="en-US" sz="4300" kern="1200" dirty="0">
                <a:solidFill>
                  <a:srgbClr val="0563C1"/>
                </a:solidFill>
                <a:effectLst/>
                <a:latin typeface="+mj-lt"/>
                <a:ea typeface="Times New Roman" panose="02020603050405020304" pitchFamily="18" charset="0"/>
                <a:cs typeface="Times New Roman" panose="02020603050405020304" pitchFamily="18" charset="0"/>
                <a:hlinkClick r:id="rId8"/>
              </a:rPr>
              <a:t>https://www.cdc.gov/vaccines/covid-19/info-by-product/pfizer/bioNTech-purple-cap-12-and-over.html</a:t>
            </a:r>
            <a:r>
              <a:rPr lang="en-US" sz="4300" kern="1200" dirty="0">
                <a:solidFill>
                  <a:srgbClr val="000000"/>
                </a:solidFill>
                <a:effectLst/>
                <a:latin typeface="+mj-lt"/>
                <a:ea typeface="Times New Roman" panose="02020603050405020304" pitchFamily="18" charset="0"/>
                <a:cs typeface="Times New Roman" panose="02020603050405020304" pitchFamily="18" charset="0"/>
              </a:rPr>
              <a:t>(Slide 15,16)</a:t>
            </a:r>
            <a:endParaRPr lang="en-US" sz="43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4900" kern="1200" dirty="0">
                <a:solidFill>
                  <a:srgbClr val="000000"/>
                </a:solidFill>
                <a:effectLst/>
                <a:latin typeface="+mj-lt"/>
                <a:ea typeface="Times New Roman" panose="02020603050405020304" pitchFamily="18" charset="0"/>
                <a:cs typeface="Times New Roman" panose="02020603050405020304" pitchFamily="18" charset="0"/>
              </a:rPr>
              <a:t> </a:t>
            </a:r>
            <a:endParaRPr lang="en-US" sz="4900" dirty="0">
              <a:effectLst/>
              <a:latin typeface="+mj-l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47699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3041-5B3D-7E55-0961-0BEA4B76F37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BCE97D8-60BC-BAAB-98E8-476BD4B5DE93}"/>
              </a:ext>
            </a:extLst>
          </p:cNvPr>
          <p:cNvSpPr>
            <a:spLocks noGrp="1"/>
          </p:cNvSpPr>
          <p:nvPr>
            <p:ph idx="1"/>
          </p:nvPr>
        </p:nvSpPr>
        <p:spPr>
          <a:xfrm>
            <a:off x="1188720" y="2089913"/>
            <a:ext cx="9966960" cy="3760891"/>
          </a:xfrm>
        </p:spPr>
        <p:txBody>
          <a:bodyPr>
            <a:normAutofit fontScale="62500" lnSpcReduction="20000"/>
          </a:bodyPr>
          <a:lstStyle/>
          <a:p>
            <a:pPr marL="0" marR="0">
              <a:spcBef>
                <a:spcPts val="0"/>
              </a:spcBef>
              <a:spcAft>
                <a:spcPts val="0"/>
              </a:spcAft>
            </a:pP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u="sng" dirty="0">
                <a:solidFill>
                  <a:srgbClr val="0563C1"/>
                </a:solidFill>
                <a:latin typeface="+mj-lt"/>
                <a:ea typeface="Times New Roman" panose="02020603050405020304" pitchFamily="18" charset="0"/>
                <a:cs typeface="Times New Roman" panose="02020603050405020304" pitchFamily="18" charset="0"/>
              </a:rPr>
              <a:t>https://www.cdc.gov/coronavirus/2019-ncov/vaccines/safety/adverse-events.html </a:t>
            </a:r>
            <a:r>
              <a:rPr lang="en-US" sz="2000" kern="1200" dirty="0">
                <a:solidFill>
                  <a:srgbClr val="000000"/>
                </a:solidFill>
                <a:effectLst/>
                <a:latin typeface="+mj-lt"/>
                <a:ea typeface="Times New Roman" panose="02020603050405020304" pitchFamily="18" charset="0"/>
                <a:cs typeface="Times New Roman" panose="02020603050405020304" pitchFamily="18" charset="0"/>
              </a:rPr>
              <a:t>, (Slide 18,119)</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u="sng" dirty="0">
                <a:solidFill>
                  <a:srgbClr val="0563C1"/>
                </a:solidFill>
                <a:effectLst/>
                <a:latin typeface="+mj-lt"/>
                <a:ea typeface="Times New Roman" panose="02020603050405020304" pitchFamily="18" charset="0"/>
                <a:cs typeface="Times New Roman" panose="02020603050405020304" pitchFamily="18" charset="0"/>
                <a:hlinkClick r:id="rId3"/>
              </a:rPr>
              <a:t>https://www.cdc.gov/coronavirus/2019-ncov/lab/resources/antibody-tests.html</a:t>
            </a:r>
            <a:r>
              <a:rPr lang="en-US" sz="2000" dirty="0">
                <a:effectLst/>
                <a:latin typeface="+mj-lt"/>
                <a:ea typeface="Times New Roman" panose="02020603050405020304" pitchFamily="18" charset="0"/>
                <a:cs typeface="Times New Roman" panose="02020603050405020304" pitchFamily="18" charset="0"/>
              </a:rPr>
              <a:t>  (Slide 20)</a:t>
            </a:r>
          </a:p>
          <a:p>
            <a:pPr marL="0" marR="0">
              <a:spcBef>
                <a:spcPts val="0"/>
              </a:spcBef>
              <a:spcAft>
                <a:spcPts val="0"/>
              </a:spcAft>
            </a:pPr>
            <a:r>
              <a:rPr lang="en-US" sz="2000" dirty="0">
                <a:effectLst/>
                <a:latin typeface="+mj-lt"/>
                <a:ea typeface="Times New Roman" panose="02020603050405020304" pitchFamily="18" charset="0"/>
                <a:cs typeface="Times New Roman" panose="02020603050405020304" pitchFamily="18" charset="0"/>
              </a:rPr>
              <a:t> </a:t>
            </a:r>
          </a:p>
          <a:p>
            <a:pPr marL="0" marR="0">
              <a:spcBef>
                <a:spcPts val="0"/>
              </a:spcBef>
              <a:spcAft>
                <a:spcPts val="0"/>
              </a:spcAft>
            </a:pPr>
            <a:r>
              <a:rPr lang="en-US" sz="2000" u="sng" kern="1200" dirty="0">
                <a:solidFill>
                  <a:srgbClr val="0563C1"/>
                </a:solidFill>
                <a:effectLst/>
                <a:latin typeface="+mj-lt"/>
                <a:ea typeface="Times New Roman" panose="02020603050405020304" pitchFamily="18" charset="0"/>
                <a:cs typeface="Times New Roman" panose="02020603050405020304" pitchFamily="18" charset="0"/>
                <a:hlinkClick r:id="rId4"/>
              </a:rPr>
              <a:t>https://www.hopkinsmedicine.org/health/conditions-and-diseases/coronavirus/covid19-vaccine-hesitancy-12-things-you</a:t>
            </a:r>
            <a:r>
              <a:rPr lang="en-US" sz="2000" kern="1200" dirty="0">
                <a:solidFill>
                  <a:srgbClr val="000000"/>
                </a:solidFill>
                <a:effectLst/>
                <a:latin typeface="+mj-lt"/>
                <a:ea typeface="Times New Roman" panose="02020603050405020304" pitchFamily="18" charset="0"/>
                <a:cs typeface="Times New Roman" panose="02020603050405020304" pitchFamily="18" charset="0"/>
              </a:rPr>
              <a:t> (21)</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u="sng" kern="1200" dirty="0">
                <a:solidFill>
                  <a:srgbClr val="0563C1"/>
                </a:solidFill>
                <a:effectLst/>
                <a:latin typeface="+mj-lt"/>
                <a:ea typeface="Times New Roman" panose="02020603050405020304" pitchFamily="18" charset="0"/>
                <a:cs typeface="Times New Roman" panose="02020603050405020304" pitchFamily="18" charset="0"/>
                <a:hlinkClick r:id="rId5"/>
              </a:rPr>
              <a:t>https://link.springer.com/article/10.1365/s43439-020-00010-7</a:t>
            </a:r>
            <a:r>
              <a:rPr lang="en-US" sz="2000" kern="1200" dirty="0">
                <a:solidFill>
                  <a:srgbClr val="000000"/>
                </a:solidFill>
                <a:effectLst/>
                <a:latin typeface="+mj-lt"/>
                <a:ea typeface="Times New Roman" panose="02020603050405020304" pitchFamily="18" charset="0"/>
                <a:cs typeface="Times New Roman" panose="02020603050405020304" pitchFamily="18" charset="0"/>
              </a:rPr>
              <a:t> (22)</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u="sng" kern="1200" dirty="0">
                <a:solidFill>
                  <a:srgbClr val="0563C1"/>
                </a:solidFill>
                <a:effectLst/>
                <a:latin typeface="+mj-lt"/>
                <a:ea typeface="Times New Roman" panose="02020603050405020304" pitchFamily="18" charset="0"/>
                <a:cs typeface="Times New Roman" panose="02020603050405020304" pitchFamily="18" charset="0"/>
                <a:hlinkClick r:id="rId6"/>
              </a:rPr>
              <a:t>https://www.cdc.gov/coronavirus/2019-ncov/vaccines/facts.html</a:t>
            </a:r>
            <a:r>
              <a:rPr lang="en-US" sz="2000" kern="1200" dirty="0">
                <a:solidFill>
                  <a:srgbClr val="000000"/>
                </a:solidFill>
                <a:effectLst/>
                <a:latin typeface="+mj-lt"/>
                <a:ea typeface="Times New Roman" panose="02020603050405020304" pitchFamily="18" charset="0"/>
                <a:cs typeface="Times New Roman" panose="02020603050405020304" pitchFamily="18" charset="0"/>
              </a:rPr>
              <a:t> (23)</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2000" u="sng" kern="1200" dirty="0">
                <a:solidFill>
                  <a:srgbClr val="0563C1"/>
                </a:solidFill>
                <a:effectLst/>
                <a:latin typeface="+mj-lt"/>
                <a:ea typeface="Times New Roman" panose="02020603050405020304" pitchFamily="18" charset="0"/>
                <a:cs typeface="Times New Roman" panose="02020603050405020304" pitchFamily="18" charset="0"/>
                <a:hlinkClick r:id="rId4"/>
              </a:rPr>
              <a:t>https://www.hopkinsmedicine.org/health/conditions-and-diseases/coronavirus/covid19-vaccine-hesitancy-12-things-you</a:t>
            </a:r>
            <a:r>
              <a:rPr lang="en-US" sz="2000" kern="1200" dirty="0">
                <a:solidFill>
                  <a:srgbClr val="000000"/>
                </a:solidFill>
                <a:effectLst/>
                <a:latin typeface="+mj-lt"/>
                <a:ea typeface="Times New Roman" panose="02020603050405020304" pitchFamily="18" charset="0"/>
                <a:cs typeface="Times New Roman" panose="02020603050405020304" pitchFamily="18" charset="0"/>
              </a:rPr>
              <a:t> (21)</a:t>
            </a:r>
            <a:endParaRPr lang="en-US" sz="2000" dirty="0">
              <a:solidFill>
                <a:srgbClr val="212121"/>
              </a:solidFill>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dirty="0">
              <a:solidFill>
                <a:srgbClr val="212121"/>
              </a:solidFill>
              <a:effectLst/>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000" dirty="0">
                <a:solidFill>
                  <a:srgbClr val="212121"/>
                </a:solidFill>
                <a:effectLst/>
                <a:latin typeface="+mj-lt"/>
                <a:ea typeface="Times New Roman" panose="02020603050405020304" pitchFamily="18" charset="0"/>
                <a:cs typeface="Times New Roman" panose="02020603050405020304" pitchFamily="18" charset="0"/>
              </a:rPr>
              <a:t>  Liu R, Li GM. Hesitancy in the time of coronavirus: Temporal, spatial, and sociodemographic variations in COVID-19 vaccine hesitancy. SSM </a:t>
            </a:r>
            <a:r>
              <a:rPr lang="en-US" sz="2000" dirty="0" err="1">
                <a:solidFill>
                  <a:srgbClr val="212121"/>
                </a:solidFill>
                <a:effectLst/>
                <a:latin typeface="+mj-lt"/>
                <a:ea typeface="Times New Roman" panose="02020603050405020304" pitchFamily="18" charset="0"/>
                <a:cs typeface="Times New Roman" panose="02020603050405020304" pitchFamily="18" charset="0"/>
              </a:rPr>
              <a:t>Popul</a:t>
            </a:r>
            <a:r>
              <a:rPr lang="en-US" sz="2000" dirty="0">
                <a:solidFill>
                  <a:srgbClr val="212121"/>
                </a:solidFill>
                <a:effectLst/>
                <a:latin typeface="+mj-lt"/>
                <a:ea typeface="Times New Roman" panose="02020603050405020304" pitchFamily="18" charset="0"/>
                <a:cs typeface="Times New Roman" panose="02020603050405020304" pitchFamily="18" charset="0"/>
              </a:rPr>
              <a:t> Health. 2021 Sep;15:100896. </a:t>
            </a:r>
            <a:r>
              <a:rPr lang="en-US" sz="2000" dirty="0" err="1">
                <a:solidFill>
                  <a:srgbClr val="212121"/>
                </a:solidFill>
                <a:effectLst/>
                <a:latin typeface="+mj-lt"/>
                <a:ea typeface="Times New Roman" panose="02020603050405020304" pitchFamily="18" charset="0"/>
                <a:cs typeface="Times New Roman" panose="02020603050405020304" pitchFamily="18" charset="0"/>
              </a:rPr>
              <a:t>doi</a:t>
            </a:r>
            <a:r>
              <a:rPr lang="en-US" sz="2000" dirty="0">
                <a:solidFill>
                  <a:srgbClr val="212121"/>
                </a:solidFill>
                <a:effectLst/>
                <a:latin typeface="+mj-lt"/>
                <a:ea typeface="Times New Roman" panose="02020603050405020304" pitchFamily="18" charset="0"/>
                <a:cs typeface="Times New Roman" panose="02020603050405020304" pitchFamily="18" charset="0"/>
              </a:rPr>
              <a:t>: 10.1016/j.ssmph.2021.100896. </a:t>
            </a:r>
            <a:r>
              <a:rPr lang="en-US" sz="2000" dirty="0" err="1">
                <a:solidFill>
                  <a:srgbClr val="212121"/>
                </a:solidFill>
                <a:effectLst/>
                <a:latin typeface="+mj-lt"/>
                <a:ea typeface="Times New Roman" panose="02020603050405020304" pitchFamily="18" charset="0"/>
                <a:cs typeface="Times New Roman" panose="02020603050405020304" pitchFamily="18" charset="0"/>
              </a:rPr>
              <a:t>Epub</a:t>
            </a:r>
            <a:r>
              <a:rPr lang="en-US" sz="2000" dirty="0">
                <a:solidFill>
                  <a:srgbClr val="212121"/>
                </a:solidFill>
                <a:effectLst/>
                <a:latin typeface="+mj-lt"/>
                <a:ea typeface="Times New Roman" panose="02020603050405020304" pitchFamily="18" charset="0"/>
                <a:cs typeface="Times New Roman" panose="02020603050405020304" pitchFamily="18" charset="0"/>
              </a:rPr>
              <a:t> 2021 Aug 13. PMID: 34414255; PMCID: PMC8363184. (Slide 24)</a:t>
            </a:r>
            <a:endParaRPr lang="en-US" sz="20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212121"/>
                </a:solidFill>
                <a:effectLst/>
                <a:latin typeface="+mj-lt"/>
                <a:ea typeface="Times New Roman" panose="02020603050405020304" pitchFamily="18" charset="0"/>
                <a:cs typeface="Times New Roman" panose="02020603050405020304" pitchFamily="18" charset="0"/>
              </a:rPr>
              <a:t> </a:t>
            </a:r>
            <a:endParaRPr lang="en-US" sz="1600" dirty="0">
              <a:effectLst/>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400" dirty="0">
                <a:solidFill>
                  <a:srgbClr val="212121"/>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99482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7E31-9D2E-B7D0-7B30-FFB2BC57492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B0DB2A3-A433-082E-B53F-B3D7DB3F5138}"/>
              </a:ext>
            </a:extLst>
          </p:cNvPr>
          <p:cNvSpPr>
            <a:spLocks noGrp="1"/>
          </p:cNvSpPr>
          <p:nvPr>
            <p:ph idx="1"/>
          </p:nvPr>
        </p:nvSpPr>
        <p:spPr/>
        <p:txBody>
          <a:bodyPr>
            <a:normAutofit fontScale="32500" lnSpcReduction="20000"/>
          </a:bodyPr>
          <a:lstStyle/>
          <a:p>
            <a:pPr marL="0" indent="0">
              <a:lnSpc>
                <a:spcPct val="107000"/>
              </a:lnSpc>
              <a:spcBef>
                <a:spcPts val="0"/>
              </a:spcBef>
              <a:spcAft>
                <a:spcPts val="800"/>
              </a:spcAft>
              <a:buNone/>
            </a:pPr>
            <a:r>
              <a:rPr lang="en-US" sz="2900" dirty="0">
                <a:solidFill>
                  <a:srgbClr val="212121"/>
                </a:solidFill>
                <a:effectLst/>
                <a:latin typeface="+mj-lt"/>
                <a:ea typeface="Times New Roman" panose="02020603050405020304" pitchFamily="18" charset="0"/>
                <a:cs typeface="Times New Roman" panose="02020603050405020304" pitchFamily="18" charset="0"/>
              </a:rPr>
              <a:t> </a:t>
            </a:r>
            <a:r>
              <a:rPr lang="en-US" sz="3700" dirty="0" err="1">
                <a:solidFill>
                  <a:srgbClr val="212121"/>
                </a:solidFill>
                <a:effectLst/>
                <a:latin typeface="+mj-lt"/>
                <a:ea typeface="Times New Roman" panose="02020603050405020304" pitchFamily="18" charset="0"/>
                <a:cs typeface="Times New Roman" panose="02020603050405020304" pitchFamily="18" charset="0"/>
              </a:rPr>
              <a:t>Latkin</a:t>
            </a:r>
            <a:r>
              <a:rPr lang="en-US" sz="3700" dirty="0">
                <a:solidFill>
                  <a:srgbClr val="212121"/>
                </a:solidFill>
                <a:effectLst/>
                <a:latin typeface="+mj-lt"/>
                <a:ea typeface="Times New Roman" panose="02020603050405020304" pitchFamily="18" charset="0"/>
                <a:cs typeface="Times New Roman" panose="02020603050405020304" pitchFamily="18" charset="0"/>
              </a:rPr>
              <a:t> C, Dayton LA, Yi G, Konstantopoulos A, Park J, </a:t>
            </a:r>
            <a:r>
              <a:rPr lang="en-US" sz="3700" dirty="0" err="1">
                <a:solidFill>
                  <a:srgbClr val="212121"/>
                </a:solidFill>
                <a:effectLst/>
                <a:latin typeface="+mj-lt"/>
                <a:ea typeface="Times New Roman" panose="02020603050405020304" pitchFamily="18" charset="0"/>
                <a:cs typeface="Times New Roman" panose="02020603050405020304" pitchFamily="18" charset="0"/>
              </a:rPr>
              <a:t>Maulsby</a:t>
            </a:r>
            <a:r>
              <a:rPr lang="en-US" sz="3700" dirty="0">
                <a:solidFill>
                  <a:srgbClr val="212121"/>
                </a:solidFill>
                <a:effectLst/>
                <a:latin typeface="+mj-lt"/>
                <a:ea typeface="Times New Roman" panose="02020603050405020304" pitchFamily="18" charset="0"/>
                <a:cs typeface="Times New Roman" panose="02020603050405020304" pitchFamily="18" charset="0"/>
              </a:rPr>
              <a:t> C, Kong X. COVID-19 vaccine intentions in the United States, a social-ecological framework. Vaccine. 2021 Apr 15;39(16):2288-2294. </a:t>
            </a:r>
            <a:r>
              <a:rPr lang="en-US" sz="3700" dirty="0" err="1">
                <a:solidFill>
                  <a:srgbClr val="212121"/>
                </a:solidFill>
                <a:effectLst/>
                <a:latin typeface="+mj-lt"/>
                <a:ea typeface="Times New Roman" panose="02020603050405020304" pitchFamily="18" charset="0"/>
                <a:cs typeface="Times New Roman" panose="02020603050405020304" pitchFamily="18" charset="0"/>
              </a:rPr>
              <a:t>doi</a:t>
            </a:r>
            <a:r>
              <a:rPr lang="en-US" sz="3700" dirty="0">
                <a:solidFill>
                  <a:srgbClr val="212121"/>
                </a:solidFill>
                <a:effectLst/>
                <a:latin typeface="+mj-lt"/>
                <a:ea typeface="Times New Roman" panose="02020603050405020304" pitchFamily="18" charset="0"/>
                <a:cs typeface="Times New Roman" panose="02020603050405020304" pitchFamily="18" charset="0"/>
              </a:rPr>
              <a:t>: 10.1016/j.vaccine.2021.02.058. </a:t>
            </a:r>
            <a:r>
              <a:rPr lang="en-US" sz="3700" dirty="0" err="1">
                <a:solidFill>
                  <a:srgbClr val="212121"/>
                </a:solidFill>
                <a:effectLst/>
                <a:latin typeface="+mj-lt"/>
                <a:ea typeface="Times New Roman" panose="02020603050405020304" pitchFamily="18" charset="0"/>
                <a:cs typeface="Times New Roman" panose="02020603050405020304" pitchFamily="18" charset="0"/>
              </a:rPr>
              <a:t>Epub</a:t>
            </a:r>
            <a:r>
              <a:rPr lang="en-US" sz="3700" dirty="0">
                <a:solidFill>
                  <a:srgbClr val="212121"/>
                </a:solidFill>
                <a:effectLst/>
                <a:latin typeface="+mj-lt"/>
                <a:ea typeface="Times New Roman" panose="02020603050405020304" pitchFamily="18" charset="0"/>
                <a:cs typeface="Times New Roman" panose="02020603050405020304" pitchFamily="18" charset="0"/>
              </a:rPr>
              <a:t> 2021 Mar 10. PMID: 33771392; PMCID: PMC7945864. (</a:t>
            </a:r>
            <a:r>
              <a:rPr lang="en-US" sz="3700" u="sng" kern="1200" dirty="0">
                <a:solidFill>
                  <a:srgbClr val="0563C1"/>
                </a:solidFill>
                <a:effectLst/>
                <a:latin typeface="+mj-lt"/>
                <a:ea typeface="Times New Roman" panose="02020603050405020304" pitchFamily="18" charset="0"/>
                <a:cs typeface="Times New Roman" panose="02020603050405020304" pitchFamily="18" charset="0"/>
                <a:hlinkClick r:id="rId3"/>
              </a:rPr>
              <a:t>https://www.ncbi.nlm.nih.gov/pmc/articles/PMC7945864/</a:t>
            </a:r>
            <a:r>
              <a:rPr lang="en-US" sz="3700" kern="1200" dirty="0">
                <a:solidFill>
                  <a:srgbClr val="000000"/>
                </a:solidFill>
                <a:effectLst/>
                <a:latin typeface="+mj-lt"/>
                <a:ea typeface="Times New Roman" panose="02020603050405020304" pitchFamily="18" charset="0"/>
                <a:cs typeface="Times New Roman" panose="02020603050405020304" pitchFamily="18" charset="0"/>
              </a:rPr>
              <a:t>) (Slide 24)</a:t>
            </a:r>
            <a:endParaRPr lang="en-US" sz="37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700" dirty="0">
                <a:effectLst/>
                <a:latin typeface="+mj-lt"/>
                <a:ea typeface="Calibri" panose="020F0502020204030204" pitchFamily="34" charset="0"/>
                <a:cs typeface="Times New Roman" panose="02020603050405020304" pitchFamily="18" charset="0"/>
              </a:rPr>
              <a:t>World Health Organization. Vaccination and Trust: How concerns arise and the role of communication in mitigating crises </a:t>
            </a:r>
            <a:r>
              <a:rPr lang="en-US" sz="3700" u="sng" dirty="0">
                <a:solidFill>
                  <a:srgbClr val="0563C1"/>
                </a:solidFill>
                <a:effectLst/>
                <a:latin typeface="+mj-lt"/>
                <a:ea typeface="Calibri" panose="020F0502020204030204" pitchFamily="34" charset="0"/>
                <a:cs typeface="Times New Roman" panose="02020603050405020304" pitchFamily="18" charset="0"/>
                <a:hlinkClick r:id="rId4"/>
              </a:rPr>
              <a:t>https://www.euro.who.int/__data/assets/pdf_file/0004/329647/Vaccines-and-trust.PDF</a:t>
            </a:r>
            <a:r>
              <a:rPr lang="en-US" sz="3700" u="sng" dirty="0">
                <a:solidFill>
                  <a:srgbClr val="0563C1"/>
                </a:solidFill>
                <a:effectLst/>
                <a:latin typeface="+mj-lt"/>
                <a:ea typeface="Calibri" panose="020F0502020204030204" pitchFamily="34" charset="0"/>
                <a:cs typeface="Times New Roman" panose="02020603050405020304" pitchFamily="18" charset="0"/>
              </a:rPr>
              <a:t> </a:t>
            </a:r>
            <a:r>
              <a:rPr lang="en-US" sz="3700" u="none" strike="noStrike" dirty="0">
                <a:solidFill>
                  <a:schemeClr val="tx1"/>
                </a:solidFill>
                <a:effectLst/>
                <a:latin typeface="+mj-lt"/>
                <a:ea typeface="Calibri" panose="020F0502020204030204" pitchFamily="34" charset="0"/>
                <a:cs typeface="Times New Roman" panose="02020603050405020304" pitchFamily="18" charset="0"/>
              </a:rPr>
              <a:t>(Slide 25)</a:t>
            </a:r>
          </a:p>
          <a:p>
            <a:pPr marL="0" marR="0" indent="0">
              <a:lnSpc>
                <a:spcPct val="107000"/>
              </a:lnSpc>
              <a:spcBef>
                <a:spcPts val="0"/>
              </a:spcBef>
              <a:spcAft>
                <a:spcPts val="800"/>
              </a:spcAft>
              <a:buNone/>
            </a:pPr>
            <a:r>
              <a:rPr lang="en-US" sz="3700" dirty="0">
                <a:latin typeface="+mj-lt"/>
                <a:hlinkClick r:id="rId5"/>
              </a:rPr>
              <a:t>https://www.ncbi.nlm.nih.gov/books/NBK138719/figure/part1_ch1.f2/</a:t>
            </a:r>
            <a:r>
              <a:rPr lang="en-US" sz="3700" dirty="0">
                <a:latin typeface="+mj-lt"/>
              </a:rPr>
              <a:t> (Slide 27)</a:t>
            </a:r>
            <a:endParaRPr lang="en-US" sz="37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700" dirty="0" err="1">
                <a:solidFill>
                  <a:srgbClr val="212121"/>
                </a:solidFill>
                <a:effectLst/>
                <a:latin typeface="+mj-lt"/>
                <a:ea typeface="Calibri" panose="020F0502020204030204" pitchFamily="34" charset="0"/>
                <a:cs typeface="Times New Roman" panose="02020603050405020304" pitchFamily="18" charset="0"/>
              </a:rPr>
              <a:t>Zimand-Sheiner</a:t>
            </a:r>
            <a:r>
              <a:rPr lang="en-US" sz="3700" dirty="0">
                <a:solidFill>
                  <a:srgbClr val="212121"/>
                </a:solidFill>
                <a:effectLst/>
                <a:latin typeface="+mj-lt"/>
                <a:ea typeface="Calibri" panose="020F0502020204030204" pitchFamily="34" charset="0"/>
                <a:cs typeface="Times New Roman" panose="02020603050405020304" pitchFamily="18" charset="0"/>
              </a:rPr>
              <a:t> D, </a:t>
            </a:r>
            <a:r>
              <a:rPr lang="en-US" sz="3700" dirty="0" err="1">
                <a:solidFill>
                  <a:srgbClr val="212121"/>
                </a:solidFill>
                <a:effectLst/>
                <a:latin typeface="+mj-lt"/>
                <a:ea typeface="Calibri" panose="020F0502020204030204" pitchFamily="34" charset="0"/>
                <a:cs typeface="Times New Roman" panose="02020603050405020304" pitchFamily="18" charset="0"/>
              </a:rPr>
              <a:t>Kol</a:t>
            </a:r>
            <a:r>
              <a:rPr lang="en-US" sz="3700" dirty="0">
                <a:solidFill>
                  <a:srgbClr val="212121"/>
                </a:solidFill>
                <a:effectLst/>
                <a:latin typeface="+mj-lt"/>
                <a:ea typeface="Calibri" panose="020F0502020204030204" pitchFamily="34" charset="0"/>
                <a:cs typeface="Times New Roman" panose="02020603050405020304" pitchFamily="18" charset="0"/>
              </a:rPr>
              <a:t> O, </a:t>
            </a:r>
            <a:r>
              <a:rPr lang="en-US" sz="3700" dirty="0" err="1">
                <a:solidFill>
                  <a:srgbClr val="212121"/>
                </a:solidFill>
                <a:effectLst/>
                <a:latin typeface="+mj-lt"/>
                <a:ea typeface="Calibri" panose="020F0502020204030204" pitchFamily="34" charset="0"/>
                <a:cs typeface="Times New Roman" panose="02020603050405020304" pitchFamily="18" charset="0"/>
              </a:rPr>
              <a:t>Frydman</a:t>
            </a:r>
            <a:r>
              <a:rPr lang="en-US" sz="3700" dirty="0">
                <a:solidFill>
                  <a:srgbClr val="212121"/>
                </a:solidFill>
                <a:effectLst/>
                <a:latin typeface="+mj-lt"/>
                <a:ea typeface="Calibri" panose="020F0502020204030204" pitchFamily="34" charset="0"/>
                <a:cs typeface="Times New Roman" panose="02020603050405020304" pitchFamily="18" charset="0"/>
              </a:rPr>
              <a:t> S, Levy S. To Be (Vaccinated) or Not to Be: The Effect of Media Exposure, Institutional Trust, and Incentives on Attitudes toward COVID-19 Vaccination. Int J Environ Res Public Health. 2021 Dec 7;18(24):12894. </a:t>
            </a:r>
            <a:r>
              <a:rPr lang="en-US" sz="3700" dirty="0" err="1">
                <a:solidFill>
                  <a:srgbClr val="212121"/>
                </a:solidFill>
                <a:effectLst/>
                <a:latin typeface="+mj-lt"/>
                <a:ea typeface="Calibri" panose="020F0502020204030204" pitchFamily="34" charset="0"/>
                <a:cs typeface="Times New Roman" panose="02020603050405020304" pitchFamily="18" charset="0"/>
              </a:rPr>
              <a:t>doi</a:t>
            </a:r>
            <a:r>
              <a:rPr lang="en-US" sz="3700" dirty="0">
                <a:solidFill>
                  <a:srgbClr val="212121"/>
                </a:solidFill>
                <a:effectLst/>
                <a:latin typeface="+mj-lt"/>
                <a:ea typeface="Calibri" panose="020F0502020204030204" pitchFamily="34" charset="0"/>
                <a:cs typeface="Times New Roman" panose="02020603050405020304" pitchFamily="18" charset="0"/>
              </a:rPr>
              <a:t>: 10.3390/ijerph182412894. PMID: 34948501; PMCID: PMC8702102. (</a:t>
            </a:r>
            <a:r>
              <a:rPr lang="en-US" sz="3700" u="sng" dirty="0">
                <a:solidFill>
                  <a:srgbClr val="0563C1"/>
                </a:solidFill>
                <a:effectLst/>
                <a:latin typeface="+mj-lt"/>
                <a:ea typeface="Calibri" panose="020F0502020204030204" pitchFamily="34" charset="0"/>
                <a:cs typeface="Times New Roman" panose="02020603050405020304" pitchFamily="18" charset="0"/>
                <a:hlinkClick r:id="rId6"/>
              </a:rPr>
              <a:t>https://pubmed.ncbi.nlm.nih.gov/34948501/</a:t>
            </a:r>
            <a:r>
              <a:rPr lang="en-US" sz="3700" u="sng" dirty="0">
                <a:solidFill>
                  <a:srgbClr val="0563C1"/>
                </a:solidFill>
                <a:effectLst/>
                <a:latin typeface="+mj-lt"/>
                <a:ea typeface="Calibri" panose="020F0502020204030204" pitchFamily="34" charset="0"/>
                <a:cs typeface="Times New Roman" panose="02020603050405020304" pitchFamily="18" charset="0"/>
              </a:rPr>
              <a:t>)  </a:t>
            </a:r>
            <a:r>
              <a:rPr lang="en-US" sz="3700" u="none" strike="noStrike" dirty="0">
                <a:solidFill>
                  <a:schemeClr val="tx1"/>
                </a:solidFill>
                <a:effectLst/>
                <a:latin typeface="+mj-lt"/>
                <a:ea typeface="Calibri" panose="020F0502020204030204" pitchFamily="34" charset="0"/>
                <a:cs typeface="Times New Roman" panose="02020603050405020304" pitchFamily="18" charset="0"/>
              </a:rPr>
              <a:t>(Slide 28)</a:t>
            </a:r>
            <a:endParaRPr lang="en-US" sz="3700" dirty="0">
              <a:solidFill>
                <a:schemeClr val="tx1"/>
              </a:solidFill>
              <a:effectLst/>
              <a:latin typeface="+mj-l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700" dirty="0">
                <a:solidFill>
                  <a:srgbClr val="212121"/>
                </a:solidFill>
                <a:effectLst/>
                <a:latin typeface="+mj-lt"/>
                <a:ea typeface="Times New Roman" panose="02020603050405020304" pitchFamily="18" charset="0"/>
                <a:cs typeface="Times New Roman" panose="02020603050405020304" pitchFamily="18" charset="0"/>
              </a:rPr>
              <a:t>Viswanath K, </a:t>
            </a:r>
            <a:r>
              <a:rPr lang="en-US" sz="3700" dirty="0" err="1">
                <a:solidFill>
                  <a:srgbClr val="212121"/>
                </a:solidFill>
                <a:effectLst/>
                <a:latin typeface="+mj-lt"/>
                <a:ea typeface="Times New Roman" panose="02020603050405020304" pitchFamily="18" charset="0"/>
                <a:cs typeface="Times New Roman" panose="02020603050405020304" pitchFamily="18" charset="0"/>
              </a:rPr>
              <a:t>Bekalu</a:t>
            </a:r>
            <a:r>
              <a:rPr lang="en-US" sz="3700" dirty="0">
                <a:solidFill>
                  <a:srgbClr val="212121"/>
                </a:solidFill>
                <a:effectLst/>
                <a:latin typeface="+mj-lt"/>
                <a:ea typeface="Times New Roman" panose="02020603050405020304" pitchFamily="18" charset="0"/>
                <a:cs typeface="Times New Roman" panose="02020603050405020304" pitchFamily="18" charset="0"/>
              </a:rPr>
              <a:t> M, Dhawan D, </a:t>
            </a:r>
            <a:r>
              <a:rPr lang="en-US" sz="3700" dirty="0" err="1">
                <a:solidFill>
                  <a:srgbClr val="212121"/>
                </a:solidFill>
                <a:effectLst/>
                <a:latin typeface="+mj-lt"/>
                <a:ea typeface="Times New Roman" panose="02020603050405020304" pitchFamily="18" charset="0"/>
                <a:cs typeface="Times New Roman" panose="02020603050405020304" pitchFamily="18" charset="0"/>
              </a:rPr>
              <a:t>Pinnamaneni</a:t>
            </a:r>
            <a:r>
              <a:rPr lang="en-US" sz="3700" dirty="0">
                <a:solidFill>
                  <a:srgbClr val="212121"/>
                </a:solidFill>
                <a:effectLst/>
                <a:latin typeface="+mj-lt"/>
                <a:ea typeface="Times New Roman" panose="02020603050405020304" pitchFamily="18" charset="0"/>
                <a:cs typeface="Times New Roman" panose="02020603050405020304" pitchFamily="18" charset="0"/>
              </a:rPr>
              <a:t> R, Lang J, </a:t>
            </a:r>
            <a:r>
              <a:rPr lang="en-US" sz="3700" dirty="0" err="1">
                <a:solidFill>
                  <a:srgbClr val="212121"/>
                </a:solidFill>
                <a:effectLst/>
                <a:latin typeface="+mj-lt"/>
                <a:ea typeface="Times New Roman" panose="02020603050405020304" pitchFamily="18" charset="0"/>
                <a:cs typeface="Times New Roman" panose="02020603050405020304" pitchFamily="18" charset="0"/>
              </a:rPr>
              <a:t>McLoud</a:t>
            </a:r>
            <a:r>
              <a:rPr lang="en-US" sz="3700" dirty="0">
                <a:solidFill>
                  <a:srgbClr val="212121"/>
                </a:solidFill>
                <a:effectLst/>
                <a:latin typeface="+mj-lt"/>
                <a:ea typeface="Times New Roman" panose="02020603050405020304" pitchFamily="18" charset="0"/>
                <a:cs typeface="Times New Roman" panose="02020603050405020304" pitchFamily="18" charset="0"/>
              </a:rPr>
              <a:t> R. Individual and social determinants of COVID-19 vaccine uptake. BMC Public Health. 2021 Apr 28;21(1):818. </a:t>
            </a:r>
            <a:r>
              <a:rPr lang="en-US" sz="3700" dirty="0" err="1">
                <a:solidFill>
                  <a:srgbClr val="212121"/>
                </a:solidFill>
                <a:effectLst/>
                <a:latin typeface="+mj-lt"/>
                <a:ea typeface="Times New Roman" panose="02020603050405020304" pitchFamily="18" charset="0"/>
                <a:cs typeface="Times New Roman" panose="02020603050405020304" pitchFamily="18" charset="0"/>
              </a:rPr>
              <a:t>doi</a:t>
            </a:r>
            <a:r>
              <a:rPr lang="en-US" sz="3700" dirty="0">
                <a:solidFill>
                  <a:srgbClr val="212121"/>
                </a:solidFill>
                <a:effectLst/>
                <a:latin typeface="+mj-lt"/>
                <a:ea typeface="Times New Roman" panose="02020603050405020304" pitchFamily="18" charset="0"/>
                <a:cs typeface="Times New Roman" panose="02020603050405020304" pitchFamily="18" charset="0"/>
              </a:rPr>
              <a:t>: 10.1186/s12889-021-10862-1. PMID: 33910558; PMCID: PMC8081000. (Slide 28)</a:t>
            </a:r>
            <a:endParaRPr lang="en-US" sz="3700" dirty="0">
              <a:solidFill>
                <a:srgbClr val="212121"/>
              </a:solidFill>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3700" dirty="0">
              <a:effectLst/>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3700" u="sng" kern="1200" dirty="0">
                <a:solidFill>
                  <a:srgbClr val="000000"/>
                </a:solidFill>
                <a:effectLst/>
                <a:latin typeface="+mj-lt"/>
                <a:ea typeface="Times New Roman" panose="02020603050405020304" pitchFamily="18" charset="0"/>
                <a:cs typeface="Times New Roman" panose="02020603050405020304" pitchFamily="18" charset="0"/>
                <a:hlinkClick r:id="rId7"/>
              </a:rPr>
              <a:t>www.heartmath.org/gci</a:t>
            </a:r>
            <a:r>
              <a:rPr lang="en-US" sz="3700" kern="1200" dirty="0">
                <a:solidFill>
                  <a:srgbClr val="000000"/>
                </a:solidFill>
                <a:effectLst/>
                <a:latin typeface="+mj-lt"/>
                <a:ea typeface="Times New Roman" panose="02020603050405020304" pitchFamily="18" charset="0"/>
                <a:cs typeface="Times New Roman" panose="02020603050405020304" pitchFamily="18" charset="0"/>
              </a:rPr>
              <a:t>  (Slide 29)</a:t>
            </a:r>
            <a:endParaRPr lang="en-US" sz="3700" dirty="0">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r>
              <a:rPr lang="en-US" sz="3700" kern="1200" dirty="0">
                <a:solidFill>
                  <a:srgbClr val="000000"/>
                </a:solidFill>
                <a:effectLst/>
                <a:latin typeface="+mj-lt"/>
                <a:ea typeface="Times New Roman" panose="02020603050405020304" pitchFamily="18" charset="0"/>
                <a:cs typeface="Times New Roman" panose="02020603050405020304" pitchFamily="18" charset="0"/>
              </a:rPr>
              <a:t> </a:t>
            </a:r>
            <a:endParaRPr lang="en-US" sz="3700" dirty="0">
              <a:effectLst/>
              <a:latin typeface="+mj-l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3700" dirty="0">
                <a:solidFill>
                  <a:srgbClr val="212121"/>
                </a:solidFill>
                <a:effectLst/>
                <a:latin typeface="+mj-lt"/>
                <a:ea typeface="Times New Roman" panose="02020603050405020304" pitchFamily="18" charset="0"/>
                <a:cs typeface="Times New Roman" panose="02020603050405020304" pitchFamily="18" charset="0"/>
              </a:rPr>
              <a:t>Epstein RM. Mindful practice. JAMA. 1999 Sep 1;282(9):833-9. </a:t>
            </a:r>
            <a:r>
              <a:rPr lang="en-US" sz="3700" dirty="0" err="1">
                <a:solidFill>
                  <a:srgbClr val="212121"/>
                </a:solidFill>
                <a:effectLst/>
                <a:latin typeface="+mj-lt"/>
                <a:ea typeface="Times New Roman" panose="02020603050405020304" pitchFamily="18" charset="0"/>
                <a:cs typeface="Times New Roman" panose="02020603050405020304" pitchFamily="18" charset="0"/>
              </a:rPr>
              <a:t>doi</a:t>
            </a:r>
            <a:r>
              <a:rPr lang="en-US" sz="3700" dirty="0">
                <a:solidFill>
                  <a:srgbClr val="212121"/>
                </a:solidFill>
                <a:effectLst/>
                <a:latin typeface="+mj-lt"/>
                <a:ea typeface="Times New Roman" panose="02020603050405020304" pitchFamily="18" charset="0"/>
                <a:cs typeface="Times New Roman" panose="02020603050405020304" pitchFamily="18" charset="0"/>
              </a:rPr>
              <a:t>: 10.1001/jama.282.9.833. PMID: 10478689.</a:t>
            </a:r>
            <a:r>
              <a:rPr lang="en-US" sz="3700" dirty="0">
                <a:effectLst/>
                <a:latin typeface="+mj-lt"/>
                <a:ea typeface="Times New Roman" panose="02020603050405020304" pitchFamily="18" charset="0"/>
                <a:cs typeface="Times New Roman" panose="02020603050405020304" pitchFamily="18" charset="0"/>
              </a:rPr>
              <a:t> (Slide 30)</a:t>
            </a:r>
          </a:p>
          <a:p>
            <a:endParaRPr lang="en-US" dirty="0"/>
          </a:p>
        </p:txBody>
      </p:sp>
    </p:spTree>
    <p:extLst>
      <p:ext uri="{BB962C8B-B14F-4D97-AF65-F5344CB8AC3E}">
        <p14:creationId xmlns:p14="http://schemas.microsoft.com/office/powerpoint/2010/main" val="3391540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913F8E-E717-3837-F0A5-8AFE297B9E35}"/>
              </a:ext>
            </a:extLst>
          </p:cNvPr>
          <p:cNvSpPr>
            <a:spLocks noGrp="1"/>
          </p:cNvSpPr>
          <p:nvPr>
            <p:ph type="title"/>
          </p:nvPr>
        </p:nvSpPr>
        <p:spPr>
          <a:xfrm>
            <a:off x="492370" y="516835"/>
            <a:ext cx="3084844" cy="5772840"/>
          </a:xfrm>
        </p:spPr>
        <p:txBody>
          <a:bodyPr anchor="ctr">
            <a:normAutofit/>
          </a:bodyPr>
          <a:lstStyle/>
          <a:p>
            <a:r>
              <a:rPr lang="en-US" sz="2800" dirty="0">
                <a:solidFill>
                  <a:schemeClr val="bg1"/>
                </a:solidFill>
              </a:rPr>
              <a:t>Vaccine Efficacy: Hospitalizations and Death Rates</a:t>
            </a:r>
            <a:br>
              <a:rPr lang="en-US" sz="2800" dirty="0">
                <a:solidFill>
                  <a:schemeClr val="bg1"/>
                </a:solidFill>
              </a:rPr>
            </a:br>
            <a:r>
              <a:rPr lang="en-US" sz="1200" dirty="0">
                <a:solidFill>
                  <a:schemeClr val="bg1"/>
                </a:solidFill>
              </a:rPr>
              <a:t>(As of Aug. 8, 2022)</a:t>
            </a:r>
          </a:p>
        </p:txBody>
      </p:sp>
      <p:graphicFrame>
        <p:nvGraphicFramePr>
          <p:cNvPr id="5" name="Content Placeholder 2">
            <a:extLst>
              <a:ext uri="{FF2B5EF4-FFF2-40B4-BE49-F238E27FC236}">
                <a16:creationId xmlns:a16="http://schemas.microsoft.com/office/drawing/2014/main" id="{44EDB6CC-47A6-391B-4817-195502B8C5D6}"/>
              </a:ext>
            </a:extLst>
          </p:cNvPr>
          <p:cNvGraphicFramePr>
            <a:graphicFrameLocks noGrp="1"/>
          </p:cNvGraphicFramePr>
          <p:nvPr>
            <p:ph idx="1"/>
            <p:extLst>
              <p:ext uri="{D42A27DB-BD31-4B8C-83A1-F6EECF244321}">
                <p14:modId xmlns:p14="http://schemas.microsoft.com/office/powerpoint/2010/main" val="77500295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DEA38C6E-3BBF-91E9-6CD6-1D157AC391A1}"/>
              </a:ext>
            </a:extLst>
          </p:cNvPr>
          <p:cNvPicPr>
            <a:picLocks noChangeAspect="1"/>
          </p:cNvPicPr>
          <p:nvPr/>
        </p:nvPicPr>
        <p:blipFill>
          <a:blip r:embed="rId8"/>
          <a:stretch>
            <a:fillRect/>
          </a:stretch>
        </p:blipFill>
        <p:spPr>
          <a:xfrm>
            <a:off x="-6350" y="6155445"/>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4125B5E-3C3E-12E7-5452-4264410DF73C}"/>
              </a:ext>
            </a:extLst>
          </p:cNvPr>
          <p:cNvPicPr>
            <a:picLocks noChangeAspect="1"/>
          </p:cNvPicPr>
          <p:nvPr/>
        </p:nvPicPr>
        <p:blipFill>
          <a:blip r:embed="rId9"/>
          <a:stretch>
            <a:fillRect/>
          </a:stretch>
        </p:blipFill>
        <p:spPr>
          <a:xfrm>
            <a:off x="11456209" y="6097373"/>
            <a:ext cx="644900" cy="644900"/>
          </a:xfrm>
          <a:prstGeom prst="rect">
            <a:avLst/>
          </a:prstGeom>
        </p:spPr>
      </p:pic>
    </p:spTree>
    <p:extLst>
      <p:ext uri="{BB962C8B-B14F-4D97-AF65-F5344CB8AC3E}">
        <p14:creationId xmlns:p14="http://schemas.microsoft.com/office/powerpoint/2010/main" val="683345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AB8E-E744-DB08-569A-C6B68540EDE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77EE8D2-62F8-2C78-8424-DE063CACA614}"/>
              </a:ext>
            </a:extLst>
          </p:cNvPr>
          <p:cNvSpPr>
            <a:spLocks noGrp="1"/>
          </p:cNvSpPr>
          <p:nvPr>
            <p:ph idx="1"/>
          </p:nvPr>
        </p:nvSpPr>
        <p:spPr/>
        <p:txBody>
          <a:bodyPr>
            <a:normAutofit fontScale="70000" lnSpcReduction="20000"/>
          </a:bodyPr>
          <a:lstStyle/>
          <a:p>
            <a:pPr marL="0" marR="0" indent="0">
              <a:spcBef>
                <a:spcPts val="0"/>
              </a:spcBef>
              <a:spcAft>
                <a:spcPts val="0"/>
              </a:spcAft>
              <a:buNone/>
            </a:pPr>
            <a:r>
              <a:rPr lang="en-US" sz="1800" dirty="0" err="1">
                <a:effectLst/>
                <a:latin typeface="+mj-lt"/>
                <a:ea typeface="Times New Roman" panose="02020603050405020304" pitchFamily="18" charset="0"/>
                <a:cs typeface="Times New Roman" panose="02020603050405020304" pitchFamily="18" charset="0"/>
              </a:rPr>
              <a:t>Rakel</a:t>
            </a:r>
            <a:r>
              <a:rPr lang="en-US" sz="1800" dirty="0">
                <a:effectLst/>
                <a:latin typeface="+mj-lt"/>
                <a:ea typeface="Times New Roman" panose="02020603050405020304" pitchFamily="18" charset="0"/>
                <a:cs typeface="Times New Roman" panose="02020603050405020304" pitchFamily="18" charset="0"/>
              </a:rPr>
              <a:t>, D. </a:t>
            </a:r>
            <a:r>
              <a:rPr lang="en-US" sz="1800" i="1" dirty="0">
                <a:effectLst/>
                <a:latin typeface="+mj-lt"/>
                <a:ea typeface="Times New Roman" panose="02020603050405020304" pitchFamily="18" charset="0"/>
                <a:cs typeface="Times New Roman" panose="02020603050405020304" pitchFamily="18" charset="0"/>
              </a:rPr>
              <a:t>The Compassionate Connection: The Healing Power of Empathy and Mindful Listening</a:t>
            </a:r>
            <a:r>
              <a:rPr lang="en-US" sz="1800" dirty="0">
                <a:effectLst/>
                <a:latin typeface="+mj-lt"/>
                <a:ea typeface="Times New Roman" panose="02020603050405020304" pitchFamily="18" charset="0"/>
                <a:cs typeface="Times New Roman" panose="02020603050405020304" pitchFamily="18" charset="0"/>
              </a:rPr>
              <a:t>. W.W. Norton &amp; Company, 2018 (Slides </a:t>
            </a:r>
            <a:r>
              <a:rPr lang="en-US" sz="1800" dirty="0">
                <a:latin typeface="+mj-lt"/>
                <a:ea typeface="Times New Roman" panose="02020603050405020304" pitchFamily="18" charset="0"/>
                <a:cs typeface="Times New Roman" panose="02020603050405020304" pitchFamily="18" charset="0"/>
              </a:rPr>
              <a:t>30</a:t>
            </a:r>
            <a:r>
              <a:rPr lang="en-US" sz="1800" dirty="0">
                <a:effectLst/>
                <a:latin typeface="+mj-lt"/>
                <a:ea typeface="Times New Roman" panose="02020603050405020304" pitchFamily="18" charset="0"/>
                <a:cs typeface="Times New Roman" panose="02020603050405020304" pitchFamily="18" charset="0"/>
              </a:rPr>
              <a:t>, 33, 36)</a:t>
            </a:r>
          </a:p>
          <a:p>
            <a:pPr marL="0" marR="0">
              <a:lnSpc>
                <a:spcPct val="110000"/>
              </a:lnSpc>
              <a:spcBef>
                <a:spcPts val="0"/>
              </a:spcBef>
              <a:spcAft>
                <a:spcPts val="200"/>
              </a:spcAft>
            </a:pPr>
            <a:r>
              <a:rPr lang="en-US" sz="1800" dirty="0">
                <a:solidFill>
                  <a:srgbClr val="EC7016"/>
                </a:solidFill>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a:p>
            <a:pPr marL="0" marR="0" indent="0">
              <a:lnSpc>
                <a:spcPct val="110000"/>
              </a:lnSpc>
              <a:spcBef>
                <a:spcPts val="0"/>
              </a:spcBef>
              <a:spcAft>
                <a:spcPts val="0"/>
              </a:spcAft>
              <a:buNone/>
            </a:pPr>
            <a:r>
              <a:rPr lang="en-US" sz="1800" kern="1200" dirty="0" err="1">
                <a:solidFill>
                  <a:srgbClr val="212121"/>
                </a:solidFill>
                <a:effectLst/>
                <a:latin typeface="+mj-lt"/>
                <a:ea typeface="Times New Roman" panose="02020603050405020304" pitchFamily="18" charset="0"/>
                <a:cs typeface="Times New Roman" panose="02020603050405020304" pitchFamily="18" charset="0"/>
              </a:rPr>
              <a:t>Spunt</a:t>
            </a:r>
            <a:r>
              <a:rPr lang="en-US" sz="1800" kern="1200" dirty="0">
                <a:solidFill>
                  <a:srgbClr val="212121"/>
                </a:solidFill>
                <a:effectLst/>
                <a:latin typeface="+mj-lt"/>
                <a:ea typeface="Times New Roman" panose="02020603050405020304" pitchFamily="18" charset="0"/>
                <a:cs typeface="Times New Roman" panose="02020603050405020304" pitchFamily="18" charset="0"/>
              </a:rPr>
              <a:t> RP, Lieberman MD. The busy social brain: evidence for automaticity and control in the neural systems supporting social cognition and action understanding. Psychol Sci. 2013 Jan 1;24(1):80-6. </a:t>
            </a:r>
            <a:r>
              <a:rPr lang="en-US" sz="1800" kern="1200" dirty="0" err="1">
                <a:solidFill>
                  <a:srgbClr val="212121"/>
                </a:solidFill>
                <a:effectLst/>
                <a:latin typeface="+mj-lt"/>
                <a:ea typeface="Times New Roman" panose="02020603050405020304" pitchFamily="18" charset="0"/>
                <a:cs typeface="Times New Roman" panose="02020603050405020304" pitchFamily="18" charset="0"/>
              </a:rPr>
              <a:t>doi</a:t>
            </a:r>
            <a:r>
              <a:rPr lang="en-US" sz="1800" kern="1200" dirty="0">
                <a:solidFill>
                  <a:srgbClr val="212121"/>
                </a:solidFill>
                <a:effectLst/>
                <a:latin typeface="+mj-lt"/>
                <a:ea typeface="Times New Roman" panose="02020603050405020304" pitchFamily="18" charset="0"/>
                <a:cs typeface="Times New Roman" panose="02020603050405020304" pitchFamily="18" charset="0"/>
              </a:rPr>
              <a:t>: 10.1177/0956797612450884. </a:t>
            </a:r>
            <a:r>
              <a:rPr lang="en-US" sz="1800" kern="1200" dirty="0" err="1">
                <a:solidFill>
                  <a:srgbClr val="212121"/>
                </a:solidFill>
                <a:effectLst/>
                <a:latin typeface="+mj-lt"/>
                <a:ea typeface="Times New Roman" panose="02020603050405020304" pitchFamily="18" charset="0"/>
                <a:cs typeface="Times New Roman" panose="02020603050405020304" pitchFamily="18" charset="0"/>
              </a:rPr>
              <a:t>Epub</a:t>
            </a:r>
            <a:r>
              <a:rPr lang="en-US" sz="1800" kern="1200" dirty="0">
                <a:solidFill>
                  <a:srgbClr val="212121"/>
                </a:solidFill>
                <a:effectLst/>
                <a:latin typeface="+mj-lt"/>
                <a:ea typeface="Times New Roman" panose="02020603050405020304" pitchFamily="18" charset="0"/>
                <a:cs typeface="Times New Roman" panose="02020603050405020304" pitchFamily="18" charset="0"/>
              </a:rPr>
              <a:t> 2012 Dec 6. PMID: 23221019. (Slide </a:t>
            </a:r>
            <a:r>
              <a:rPr lang="en-US" sz="1800" dirty="0">
                <a:solidFill>
                  <a:srgbClr val="212121"/>
                </a:solidFill>
                <a:latin typeface="+mj-lt"/>
                <a:ea typeface="Times New Roman" panose="02020603050405020304" pitchFamily="18" charset="0"/>
                <a:cs typeface="Times New Roman" panose="02020603050405020304" pitchFamily="18" charset="0"/>
              </a:rPr>
              <a:t>31</a:t>
            </a:r>
            <a:r>
              <a:rPr lang="en-US" sz="1800" kern="1200" dirty="0">
                <a:solidFill>
                  <a:srgbClr val="212121"/>
                </a:solidFill>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0" marR="0">
              <a:lnSpc>
                <a:spcPct val="110000"/>
              </a:lnSpc>
              <a:spcBef>
                <a:spcPts val="0"/>
              </a:spcBef>
              <a:spcAft>
                <a:spcPts val="0"/>
              </a:spcAft>
            </a:pPr>
            <a:r>
              <a:rPr lang="en-US" sz="1800" dirty="0">
                <a:solidFill>
                  <a:srgbClr val="EC7016"/>
                </a:solidFill>
                <a:effectLst/>
                <a:latin typeface="+mj-lt"/>
                <a:ea typeface="Times New Roman" panose="02020603050405020304" pitchFamily="18"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a:p>
            <a:pPr marL="0" marR="0" indent="0">
              <a:lnSpc>
                <a:spcPct val="110000"/>
              </a:lnSpc>
              <a:spcBef>
                <a:spcPts val="0"/>
              </a:spcBef>
              <a:spcAft>
                <a:spcPts val="800"/>
              </a:spcAft>
              <a:buNone/>
            </a:pPr>
            <a:r>
              <a:rPr lang="en-US" sz="1800" kern="1200" dirty="0" err="1">
                <a:solidFill>
                  <a:srgbClr val="212121"/>
                </a:solidFill>
                <a:effectLst/>
                <a:latin typeface="+mj-lt"/>
                <a:ea typeface="Times New Roman" panose="02020603050405020304" pitchFamily="18" charset="0"/>
                <a:cs typeface="Times New Roman" panose="02020603050405020304" pitchFamily="18" charset="0"/>
              </a:rPr>
              <a:t>Suchman</a:t>
            </a:r>
            <a:r>
              <a:rPr lang="en-US" sz="1800" kern="1200" dirty="0">
                <a:solidFill>
                  <a:srgbClr val="212121"/>
                </a:solidFill>
                <a:effectLst/>
                <a:latin typeface="+mj-lt"/>
                <a:ea typeface="Times New Roman" panose="02020603050405020304" pitchFamily="18" charset="0"/>
                <a:cs typeface="Times New Roman" panose="02020603050405020304" pitchFamily="18" charset="0"/>
              </a:rPr>
              <a:t> AL, Markakis K, Beckman HB, Frankel R. A model of empathic communication in the medical interview. JAMA. 1997 Feb 26;277(8):678-82. PMID: 9039890. (Slide </a:t>
            </a:r>
            <a:r>
              <a:rPr lang="en-US" sz="1800" dirty="0">
                <a:solidFill>
                  <a:srgbClr val="212121"/>
                </a:solidFill>
                <a:latin typeface="+mj-lt"/>
                <a:ea typeface="Times New Roman" panose="02020603050405020304" pitchFamily="18" charset="0"/>
                <a:cs typeface="Times New Roman" panose="02020603050405020304" pitchFamily="18" charset="0"/>
              </a:rPr>
              <a:t>31</a:t>
            </a:r>
            <a:r>
              <a:rPr lang="en-US" sz="1800" kern="1200" dirty="0">
                <a:solidFill>
                  <a:srgbClr val="212121"/>
                </a:solidFill>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mj-lt"/>
                <a:ea typeface="Times New Roman" panose="02020603050405020304" pitchFamily="18" charset="0"/>
                <a:cs typeface="Times New Roman" panose="02020603050405020304" pitchFamily="18" charset="0"/>
              </a:rPr>
              <a:t> </a:t>
            </a:r>
          </a:p>
          <a:p>
            <a:pPr marL="0" marR="0" indent="0">
              <a:lnSpc>
                <a:spcPct val="107000"/>
              </a:lnSpc>
              <a:spcBef>
                <a:spcPts val="0"/>
              </a:spcBef>
              <a:spcAft>
                <a:spcPts val="800"/>
              </a:spcAft>
              <a:buNone/>
            </a:pPr>
            <a:r>
              <a:rPr lang="en-US" sz="1800" u="sng" dirty="0">
                <a:solidFill>
                  <a:srgbClr val="0563C1"/>
                </a:solidFill>
                <a:effectLst/>
                <a:latin typeface="+mj-lt"/>
                <a:ea typeface="Times New Roman" panose="02020603050405020304" pitchFamily="18" charset="0"/>
                <a:cs typeface="Times New Roman" panose="02020603050405020304" pitchFamily="18" charset="0"/>
                <a:hlinkClick r:id="rId3"/>
              </a:rPr>
              <a:t>https://www.cdc.gov/vaccines/covid-19/hcp/engaging-patients.html</a:t>
            </a:r>
            <a:r>
              <a:rPr lang="en-US" sz="1800" dirty="0">
                <a:effectLst/>
                <a:latin typeface="+mj-lt"/>
                <a:ea typeface="Times New Roman" panose="02020603050405020304" pitchFamily="18" charset="0"/>
                <a:cs typeface="Times New Roman" panose="02020603050405020304" pitchFamily="18" charset="0"/>
              </a:rPr>
              <a:t> (34)</a:t>
            </a:r>
            <a:endParaRPr lang="en-US" sz="1800" dirty="0">
              <a:effectLst/>
              <a:latin typeface="+mj-l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err="1">
                <a:effectLst/>
                <a:latin typeface="+mj-lt"/>
                <a:ea typeface="Times New Roman" panose="02020603050405020304" pitchFamily="18" charset="0"/>
                <a:cs typeface="Times New Roman" panose="02020603050405020304" pitchFamily="18" charset="0"/>
              </a:rPr>
              <a:t>Bargh</a:t>
            </a:r>
            <a:r>
              <a:rPr lang="en-US" sz="1800" dirty="0">
                <a:effectLst/>
                <a:latin typeface="+mj-lt"/>
                <a:ea typeface="Times New Roman" panose="02020603050405020304" pitchFamily="18" charset="0"/>
                <a:cs typeface="Times New Roman" panose="02020603050405020304" pitchFamily="18" charset="0"/>
              </a:rPr>
              <a:t>, J. “How to Use Your Unconscious Mind to Achieve Your Goals.” </a:t>
            </a:r>
            <a:r>
              <a:rPr lang="en-US" sz="1800" i="1" dirty="0">
                <a:effectLst/>
                <a:latin typeface="+mj-lt"/>
                <a:ea typeface="Times New Roman" panose="02020603050405020304" pitchFamily="18" charset="0"/>
                <a:cs typeface="Times New Roman" panose="02020603050405020304" pitchFamily="18" charset="0"/>
              </a:rPr>
              <a:t>Greater Good Magazine: Science-based Insights for A Meaningful Life</a:t>
            </a:r>
            <a:r>
              <a:rPr lang="en-US" sz="1800" dirty="0">
                <a:effectLst/>
                <a:latin typeface="+mj-lt"/>
                <a:ea typeface="Times New Roman" panose="02020603050405020304" pitchFamily="18" charset="0"/>
                <a:cs typeface="Times New Roman" panose="02020603050405020304" pitchFamily="18" charset="0"/>
              </a:rPr>
              <a:t>. 30 Jan 2018. </a:t>
            </a:r>
            <a:r>
              <a:rPr lang="en-US" sz="1800" u="sng" dirty="0">
                <a:solidFill>
                  <a:srgbClr val="0563C1"/>
                </a:solidFill>
                <a:effectLst/>
                <a:latin typeface="+mj-lt"/>
                <a:ea typeface="Times New Roman" panose="02020603050405020304" pitchFamily="18" charset="0"/>
                <a:cs typeface="Times New Roman" panose="02020603050405020304" pitchFamily="18" charset="0"/>
                <a:hlinkClick r:id="rId4"/>
              </a:rPr>
              <a:t>https://greatergood.berkeley.edu/article/item/how_to_use_your_unconscious_mind_to_achieve_your_goals</a:t>
            </a:r>
            <a:r>
              <a:rPr lang="en-US" sz="1800" dirty="0">
                <a:effectLst/>
                <a:latin typeface="+mj-lt"/>
                <a:ea typeface="Times New Roman" panose="02020603050405020304" pitchFamily="18" charset="0"/>
                <a:cs typeface="Times New Roman" panose="02020603050405020304" pitchFamily="18" charset="0"/>
              </a:rPr>
              <a:t> (Slide 35)</a:t>
            </a:r>
          </a:p>
          <a:p>
            <a:pPr marL="0" marR="0">
              <a:spcBef>
                <a:spcPts val="0"/>
              </a:spcBef>
              <a:spcAft>
                <a:spcPts val="0"/>
              </a:spcAft>
            </a:pPr>
            <a:r>
              <a:rPr lang="en-US" sz="1800" dirty="0">
                <a:effectLst/>
                <a:latin typeface="+mj-l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1800" dirty="0" err="1">
                <a:effectLst/>
                <a:latin typeface="+mj-lt"/>
                <a:ea typeface="Times New Roman" panose="02020603050405020304" pitchFamily="18" charset="0"/>
                <a:cs typeface="Times New Roman" panose="02020603050405020304" pitchFamily="18" charset="0"/>
              </a:rPr>
              <a:t>Dispenza</a:t>
            </a:r>
            <a:r>
              <a:rPr lang="en-US" sz="1800" dirty="0">
                <a:effectLst/>
                <a:latin typeface="+mj-lt"/>
                <a:ea typeface="Times New Roman" panose="02020603050405020304" pitchFamily="18" charset="0"/>
                <a:cs typeface="Times New Roman" panose="02020603050405020304" pitchFamily="18" charset="0"/>
              </a:rPr>
              <a:t>, J. </a:t>
            </a:r>
            <a:r>
              <a:rPr lang="en-US" sz="1800" i="1" dirty="0">
                <a:effectLst/>
                <a:latin typeface="+mj-lt"/>
                <a:ea typeface="Times New Roman" panose="02020603050405020304" pitchFamily="18" charset="0"/>
                <a:cs typeface="Times New Roman" panose="02020603050405020304" pitchFamily="18" charset="0"/>
              </a:rPr>
              <a:t>You Are the Placebo: Making Your Mind Matter. </a:t>
            </a:r>
            <a:r>
              <a:rPr lang="en-US" sz="1800" dirty="0">
                <a:effectLst/>
                <a:latin typeface="+mj-lt"/>
                <a:ea typeface="Times New Roman" panose="02020603050405020304" pitchFamily="18" charset="0"/>
                <a:cs typeface="Times New Roman" panose="02020603050405020304" pitchFamily="18" charset="0"/>
              </a:rPr>
              <a:t>Hay House, Inc. 2014 (Slide 35)</a:t>
            </a:r>
          </a:p>
          <a:p>
            <a:pPr marL="0" marR="0">
              <a:lnSpc>
                <a:spcPct val="107000"/>
              </a:lnSpc>
              <a:spcBef>
                <a:spcPts val="0"/>
              </a:spcBef>
              <a:spcAft>
                <a:spcPts val="0"/>
              </a:spcAft>
            </a:pPr>
            <a:r>
              <a:rPr lang="en-US" sz="1800" kern="1200" dirty="0">
                <a:solidFill>
                  <a:srgbClr val="FFFFFF"/>
                </a:solidFill>
                <a:effectLst/>
                <a:latin typeface="+mj-lt"/>
                <a:ea typeface="Calibri" panose="020F0502020204030204" pitchFamily="34" charset="0"/>
                <a:cs typeface="Times New Roman" panose="02020603050405020304" pitchFamily="18" charset="0"/>
              </a:rPr>
              <a:t>Miller, W. R., &amp; Rollnick, S. (2013). </a:t>
            </a:r>
            <a:r>
              <a:rPr lang="en-US" sz="1800" i="1" kern="1200" dirty="0">
                <a:solidFill>
                  <a:srgbClr val="FFFFFF"/>
                </a:solidFill>
                <a:effectLst/>
                <a:latin typeface="+mj-lt"/>
                <a:ea typeface="Calibri" panose="020F0502020204030204" pitchFamily="34" charset="0"/>
                <a:cs typeface="Times New Roman" panose="02020603050405020304" pitchFamily="18" charset="0"/>
              </a:rPr>
              <a:t>Motivational interviewing: Helping people change, 3rd </a:t>
            </a:r>
            <a:r>
              <a:rPr lang="en-US" sz="1800" kern="1200" dirty="0">
                <a:solidFill>
                  <a:srgbClr val="FFFFFF"/>
                </a:solidFill>
                <a:effectLst/>
                <a:latin typeface="+mj-lt"/>
                <a:ea typeface="Calibri" panose="020F0502020204030204" pitchFamily="34" charset="0"/>
                <a:cs typeface="Times New Roman" panose="02020603050405020304" pitchFamily="18" charset="0"/>
              </a:rPr>
              <a:t>e</a:t>
            </a:r>
            <a:endParaRPr lang="en-US" sz="1800" dirty="0">
              <a:effectLst/>
              <a:latin typeface="+mj-lt"/>
              <a:ea typeface="Calibri" panose="020F0502020204030204" pitchFamily="34" charset="0"/>
              <a:cs typeface="Times New Roman" panose="02020603050405020304" pitchFamily="18" charset="0"/>
            </a:endParaRPr>
          </a:p>
          <a:p>
            <a:pPr marL="0" marR="0" indent="0">
              <a:lnSpc>
                <a:spcPts val="1350"/>
              </a:lnSpc>
              <a:spcBef>
                <a:spcPts val="0"/>
              </a:spcBef>
              <a:spcAft>
                <a:spcPts val="0"/>
              </a:spcAft>
              <a:buNone/>
            </a:pPr>
            <a:r>
              <a:rPr lang="en-US" sz="1800" u="none" strike="noStrike" dirty="0">
                <a:solidFill>
                  <a:srgbClr val="1A0DAB"/>
                </a:solidFill>
                <a:effectLst/>
                <a:latin typeface="+mj-lt"/>
                <a:ea typeface="Times New Roman" panose="02020603050405020304" pitchFamily="18" charset="0"/>
                <a:cs typeface="Times New Roman" panose="02020603050405020304" pitchFamily="18" charset="0"/>
                <a:hlinkClick r:id="rId5"/>
              </a:rPr>
              <a:t>Miller, W. R., &amp; Rollnick, S. (2013). Motivational interviewing: Helping people change, 3rd edition. Guilford Press.</a:t>
            </a:r>
            <a:r>
              <a:rPr lang="en-US" sz="1800" dirty="0">
                <a:solidFill>
                  <a:srgbClr val="202124"/>
                </a:solidFill>
                <a:effectLst/>
                <a:latin typeface="+mj-lt"/>
                <a:ea typeface="Times New Roman" panose="02020603050405020304" pitchFamily="18" charset="0"/>
                <a:cs typeface="Times New Roman" panose="02020603050405020304" pitchFamily="18" charset="0"/>
              </a:rPr>
              <a:t> (Slide 37)</a:t>
            </a:r>
            <a:endParaRPr lang="en-US" sz="1800" dirty="0">
              <a:solidFill>
                <a:srgbClr val="1F3763"/>
              </a:solidFill>
              <a:effectLst/>
              <a:latin typeface="+mj-l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44979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7DB7-AA36-19DF-79DF-0702AA94254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625BC23-DEF2-138C-3E0B-E67C82936DAD}"/>
              </a:ext>
            </a:extLst>
          </p:cNvPr>
          <p:cNvSpPr>
            <a:spLocks noGrp="1"/>
          </p:cNvSpPr>
          <p:nvPr>
            <p:ph idx="1"/>
          </p:nvPr>
        </p:nvSpPr>
        <p:spPr/>
        <p:txBody>
          <a:bodyPr/>
          <a:lstStyle/>
          <a:p>
            <a:r>
              <a:rPr lang="en-US" sz="1300" dirty="0">
                <a:solidFill>
                  <a:srgbClr val="000000"/>
                </a:solidFill>
                <a:effectLst/>
                <a:latin typeface="+mj-lt"/>
                <a:ea typeface="Calibri" panose="020F0502020204030204" pitchFamily="34" charset="0"/>
              </a:rPr>
              <a:t>Enhancing Motivation for Change in Substance Use Disorder Treatment: UPDATED 2019 [Internet]. Rockville (MD): Substance Abuse and Mental Health Services Administration (US); 2019. (Treatment Improvement Protocol (TIP) Series, No. 35.) Chapter 3—Motivational Interviewing as a Counseling Style. </a:t>
            </a:r>
            <a:r>
              <a:rPr lang="en-US" sz="1300" dirty="0">
                <a:solidFill>
                  <a:srgbClr val="000000"/>
                </a:solidFill>
                <a:effectLst/>
                <a:latin typeface="+mj-lt"/>
                <a:ea typeface="Calibri" panose="020F0502020204030204" pitchFamily="34" charset="0"/>
                <a:hlinkClick r:id="rId2"/>
              </a:rPr>
              <a:t>https://www.ncbi.nlm.nih.gov/books/NBK571068/?report=reader</a:t>
            </a:r>
            <a:r>
              <a:rPr lang="en-US" sz="1300" dirty="0">
                <a:solidFill>
                  <a:srgbClr val="000000"/>
                </a:solidFill>
                <a:effectLst/>
                <a:latin typeface="+mj-lt"/>
                <a:ea typeface="Calibri" panose="020F0502020204030204" pitchFamily="34" charset="0"/>
              </a:rPr>
              <a:t> </a:t>
            </a:r>
            <a:r>
              <a:rPr lang="en-US" sz="1300">
                <a:solidFill>
                  <a:srgbClr val="000000"/>
                </a:solidFill>
                <a:effectLst/>
                <a:latin typeface="+mj-lt"/>
                <a:ea typeface="Calibri" panose="020F0502020204030204" pitchFamily="34" charset="0"/>
              </a:rPr>
              <a:t>(Slide 40).</a:t>
            </a:r>
            <a:endParaRPr lang="en-US" sz="1300" dirty="0">
              <a:effectLst/>
              <a:latin typeface="+mj-lt"/>
              <a:ea typeface="Calibri" panose="020F0502020204030204" pitchFamily="34" charset="0"/>
            </a:endParaRPr>
          </a:p>
          <a:p>
            <a:endParaRPr lang="en-US" dirty="0"/>
          </a:p>
        </p:txBody>
      </p:sp>
    </p:spTree>
    <p:extLst>
      <p:ext uri="{BB962C8B-B14F-4D97-AF65-F5344CB8AC3E}">
        <p14:creationId xmlns:p14="http://schemas.microsoft.com/office/powerpoint/2010/main" val="3893604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6" name="Rectangle 2065">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FactsOnVax_final.ai">
            <a:extLst>
              <a:ext uri="{FF2B5EF4-FFF2-40B4-BE49-F238E27FC236}">
                <a16:creationId xmlns:a16="http://schemas.microsoft.com/office/drawing/2014/main" id="{BA9F1F6A-D0C8-4289-E941-00FE6AF4C29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6990" r="2" b="295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8" name="Rectangle 2067">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descr="A picture containing text, sign&#10;&#10;Description automatically generated">
            <a:extLst>
              <a:ext uri="{FF2B5EF4-FFF2-40B4-BE49-F238E27FC236}">
                <a16:creationId xmlns:a16="http://schemas.microsoft.com/office/drawing/2014/main" id="{8FCC3296-5AC5-3F27-F364-9866C3A1CD4E}"/>
              </a:ext>
            </a:extLst>
          </p:cNvPr>
          <p:cNvPicPr>
            <a:picLocks noChangeAspect="1"/>
          </p:cNvPicPr>
          <p:nvPr/>
        </p:nvPicPr>
        <p:blipFill>
          <a:blip r:embed="rId4"/>
          <a:stretch>
            <a:fillRect/>
          </a:stretch>
        </p:blipFill>
        <p:spPr>
          <a:xfrm>
            <a:off x="5167081" y="4379495"/>
            <a:ext cx="1857838" cy="1857838"/>
          </a:xfrm>
          <a:prstGeom prst="rect">
            <a:avLst/>
          </a:prstGeom>
        </p:spPr>
      </p:pic>
    </p:spTree>
    <p:extLst>
      <p:ext uri="{BB962C8B-B14F-4D97-AF65-F5344CB8AC3E}">
        <p14:creationId xmlns:p14="http://schemas.microsoft.com/office/powerpoint/2010/main" val="75139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580EF31-0256-3500-7A4C-C86AE70BF027}"/>
              </a:ext>
            </a:extLst>
          </p:cNvPr>
          <p:cNvSpPr>
            <a:spLocks noGrp="1"/>
          </p:cNvSpPr>
          <p:nvPr>
            <p:ph type="title"/>
          </p:nvPr>
        </p:nvSpPr>
        <p:spPr>
          <a:xfrm>
            <a:off x="1097280" y="286603"/>
            <a:ext cx="10058400" cy="1450757"/>
          </a:xfrm>
        </p:spPr>
        <p:txBody>
          <a:bodyPr anchor="ctr">
            <a:normAutofit/>
          </a:bodyPr>
          <a:lstStyle/>
          <a:p>
            <a:r>
              <a:rPr lang="en-US" dirty="0">
                <a:solidFill>
                  <a:srgbClr val="FFFFFF"/>
                </a:solidFill>
              </a:rPr>
              <a:t>State-Specific COVID-19 Trackers</a:t>
            </a:r>
          </a:p>
        </p:txBody>
      </p:sp>
      <p:sp>
        <p:nvSpPr>
          <p:cNvPr id="3" name="Content Placeholder 2">
            <a:extLst>
              <a:ext uri="{FF2B5EF4-FFF2-40B4-BE49-F238E27FC236}">
                <a16:creationId xmlns:a16="http://schemas.microsoft.com/office/drawing/2014/main" id="{C1CE015F-D90D-E599-A80E-BA9A1AA7C358}"/>
              </a:ext>
            </a:extLst>
          </p:cNvPr>
          <p:cNvSpPr>
            <a:spLocks noGrp="1"/>
          </p:cNvSpPr>
          <p:nvPr>
            <p:ph idx="1"/>
          </p:nvPr>
        </p:nvSpPr>
        <p:spPr>
          <a:xfrm>
            <a:off x="1096963" y="2675694"/>
            <a:ext cx="10058400" cy="3193294"/>
          </a:xfrm>
        </p:spPr>
        <p:txBody>
          <a:bodyPr>
            <a:normAutofit/>
          </a:bodyPr>
          <a:lstStyle/>
          <a:p>
            <a:pPr algn="ctr"/>
            <a:r>
              <a:rPr lang="en-US" dirty="0"/>
              <a:t>Note: Include Your State Specific Data Here</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Logo&#10;&#10;Description automatically generated">
            <a:extLst>
              <a:ext uri="{FF2B5EF4-FFF2-40B4-BE49-F238E27FC236}">
                <a16:creationId xmlns:a16="http://schemas.microsoft.com/office/drawing/2014/main" id="{2094405D-22C4-4747-0449-5E6A325F7954}"/>
              </a:ext>
            </a:extLst>
          </p:cNvPr>
          <p:cNvPicPr>
            <a:picLocks noChangeAspect="1"/>
          </p:cNvPicPr>
          <p:nvPr/>
        </p:nvPicPr>
        <p:blipFill>
          <a:blip r:embed="rId3"/>
          <a:stretch>
            <a:fillRect/>
          </a:stretch>
        </p:blipFill>
        <p:spPr>
          <a:xfrm>
            <a:off x="-6350" y="5734337"/>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B152AAAD-C441-6EA7-78D0-CBB938E057E8}"/>
              </a:ext>
            </a:extLst>
          </p:cNvPr>
          <p:cNvPicPr>
            <a:picLocks noChangeAspect="1"/>
          </p:cNvPicPr>
          <p:nvPr/>
        </p:nvPicPr>
        <p:blipFill>
          <a:blip r:embed="rId4"/>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38764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F9A80F-0DB5-9339-4456-7AAF0AD8F768}"/>
              </a:ext>
            </a:extLst>
          </p:cNvPr>
          <p:cNvSpPr>
            <a:spLocks noGrp="1"/>
          </p:cNvSpPr>
          <p:nvPr>
            <p:ph type="title"/>
          </p:nvPr>
        </p:nvSpPr>
        <p:spPr>
          <a:xfrm>
            <a:off x="1097280" y="286603"/>
            <a:ext cx="10058400" cy="1450757"/>
          </a:xfrm>
        </p:spPr>
        <p:txBody>
          <a:bodyPr>
            <a:normAutofit/>
          </a:bodyPr>
          <a:lstStyle/>
          <a:p>
            <a:r>
              <a:rPr lang="en-US"/>
              <a:t>Vaccinated vs. Unvaccinated </a:t>
            </a:r>
            <a:endParaRPr lang="en-US" dirty="0"/>
          </a:p>
        </p:txBody>
      </p:sp>
      <p:cxnSp>
        <p:nvCxnSpPr>
          <p:cNvPr id="16"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8" name="Content Placeholder 2">
            <a:extLst>
              <a:ext uri="{FF2B5EF4-FFF2-40B4-BE49-F238E27FC236}">
                <a16:creationId xmlns:a16="http://schemas.microsoft.com/office/drawing/2014/main" id="{DFCC6F45-D3E4-AE8E-277A-4AFCA231CEE6}"/>
              </a:ext>
            </a:extLst>
          </p:cNvPr>
          <p:cNvGraphicFramePr>
            <a:graphicFrameLocks noGrp="1"/>
          </p:cNvGraphicFramePr>
          <p:nvPr>
            <p:ph idx="1"/>
            <p:extLst>
              <p:ext uri="{D42A27DB-BD31-4B8C-83A1-F6EECF244321}">
                <p14:modId xmlns:p14="http://schemas.microsoft.com/office/powerpoint/2010/main" val="332737257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3E4DCE41-A627-D7B9-D9DD-E978AC245A3D}"/>
              </a:ext>
            </a:extLst>
          </p:cNvPr>
          <p:cNvPicPr>
            <a:picLocks noChangeAspect="1"/>
          </p:cNvPicPr>
          <p:nvPr/>
        </p:nvPicPr>
        <p:blipFill>
          <a:blip r:embed="rId8"/>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133ECA80-73FE-3644-9912-96B872773BFF}"/>
              </a:ext>
            </a:extLst>
          </p:cNvPr>
          <p:cNvPicPr>
            <a:picLocks noChangeAspect="1"/>
          </p:cNvPicPr>
          <p:nvPr/>
        </p:nvPicPr>
        <p:blipFill>
          <a:blip r:embed="rId9"/>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3404602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D8896-8CE7-2A9C-3132-8EC673DAE249}"/>
              </a:ext>
            </a:extLst>
          </p:cNvPr>
          <p:cNvSpPr>
            <a:spLocks noGrp="1"/>
          </p:cNvSpPr>
          <p:nvPr>
            <p:ph type="title"/>
          </p:nvPr>
        </p:nvSpPr>
        <p:spPr>
          <a:xfrm>
            <a:off x="643467" y="634946"/>
            <a:ext cx="3689094" cy="5055904"/>
          </a:xfrm>
        </p:spPr>
        <p:txBody>
          <a:bodyPr anchor="ctr">
            <a:normAutofit fontScale="90000"/>
          </a:bodyPr>
          <a:lstStyle/>
          <a:p>
            <a:r>
              <a:rPr lang="en-US" dirty="0"/>
              <a:t>Rural Area Vaccination Rate % Upon Receiving a</a:t>
            </a:r>
            <a:br>
              <a:rPr lang="en-US" dirty="0"/>
            </a:br>
            <a:r>
              <a:rPr lang="en-US" dirty="0"/>
              <a:t>First Primary Dose </a:t>
            </a:r>
          </a:p>
        </p:txBody>
      </p:sp>
      <p:cxnSp>
        <p:nvCxnSpPr>
          <p:cNvPr id="35" name="Straight Connector 34">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Table 6">
            <a:extLst>
              <a:ext uri="{FF2B5EF4-FFF2-40B4-BE49-F238E27FC236}">
                <a16:creationId xmlns:a16="http://schemas.microsoft.com/office/drawing/2014/main" id="{0376CD07-8053-C9A1-2D93-CF2AEE32A1D4}"/>
              </a:ext>
            </a:extLst>
          </p:cNvPr>
          <p:cNvGraphicFramePr>
            <a:graphicFrameLocks noGrp="1"/>
          </p:cNvGraphicFramePr>
          <p:nvPr>
            <p:ph idx="1"/>
            <p:extLst>
              <p:ext uri="{D42A27DB-BD31-4B8C-83A1-F6EECF244321}">
                <p14:modId xmlns:p14="http://schemas.microsoft.com/office/powerpoint/2010/main" val="596742818"/>
              </p:ext>
            </p:extLst>
          </p:nvPr>
        </p:nvGraphicFramePr>
        <p:xfrm>
          <a:off x="4976031" y="2301757"/>
          <a:ext cx="6582558" cy="1788180"/>
        </p:xfrm>
        <a:graphic>
          <a:graphicData uri="http://schemas.openxmlformats.org/drawingml/2006/table">
            <a:tbl>
              <a:tblPr firstRow="1" bandRow="1">
                <a:noFill/>
                <a:tableStyleId>{5C22544A-7EE6-4342-B048-85BDC9FD1C3A}</a:tableStyleId>
              </a:tblPr>
              <a:tblGrid>
                <a:gridCol w="1186054">
                  <a:extLst>
                    <a:ext uri="{9D8B030D-6E8A-4147-A177-3AD203B41FA5}">
                      <a16:colId xmlns:a16="http://schemas.microsoft.com/office/drawing/2014/main" val="1814373304"/>
                    </a:ext>
                  </a:extLst>
                </a:gridCol>
                <a:gridCol w="1228780">
                  <a:extLst>
                    <a:ext uri="{9D8B030D-6E8A-4147-A177-3AD203B41FA5}">
                      <a16:colId xmlns:a16="http://schemas.microsoft.com/office/drawing/2014/main" val="2159890480"/>
                    </a:ext>
                  </a:extLst>
                </a:gridCol>
                <a:gridCol w="1195752">
                  <a:extLst>
                    <a:ext uri="{9D8B030D-6E8A-4147-A177-3AD203B41FA5}">
                      <a16:colId xmlns:a16="http://schemas.microsoft.com/office/drawing/2014/main" val="1994313775"/>
                    </a:ext>
                  </a:extLst>
                </a:gridCol>
                <a:gridCol w="2066868">
                  <a:extLst>
                    <a:ext uri="{9D8B030D-6E8A-4147-A177-3AD203B41FA5}">
                      <a16:colId xmlns:a16="http://schemas.microsoft.com/office/drawing/2014/main" val="4124071465"/>
                    </a:ext>
                  </a:extLst>
                </a:gridCol>
                <a:gridCol w="905104">
                  <a:extLst>
                    <a:ext uri="{9D8B030D-6E8A-4147-A177-3AD203B41FA5}">
                      <a16:colId xmlns:a16="http://schemas.microsoft.com/office/drawing/2014/main" val="2318552500"/>
                    </a:ext>
                  </a:extLst>
                </a:gridCol>
              </a:tblGrid>
              <a:tr h="513927">
                <a:tc>
                  <a:txBody>
                    <a:bodyPr/>
                    <a:lstStyle/>
                    <a:p>
                      <a:endParaRPr lang="en-US" sz="2300" b="1" cap="none" spc="30">
                        <a:solidFill>
                          <a:schemeClr val="tx1"/>
                        </a:solidFill>
                      </a:endParaRPr>
                    </a:p>
                  </a:txBody>
                  <a:tcPr marL="0" marR="13345" marT="66721" marB="66721"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2300" b="1" cap="none" spc="30">
                          <a:solidFill>
                            <a:schemeClr val="tx1"/>
                          </a:solidFill>
                        </a:rPr>
                        <a:t>URBAN</a:t>
                      </a:r>
                    </a:p>
                  </a:txBody>
                  <a:tcPr marL="0" marR="13345" marT="66721" marB="66721"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2300" b="1" cap="none" spc="30">
                          <a:solidFill>
                            <a:schemeClr val="tx1"/>
                          </a:solidFill>
                        </a:rPr>
                        <a:t>RURAL</a:t>
                      </a:r>
                    </a:p>
                  </a:txBody>
                  <a:tcPr marL="0" marR="13345" marT="66721" marB="66721"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2300" b="1" cap="none" spc="30">
                          <a:solidFill>
                            <a:schemeClr val="tx1"/>
                          </a:solidFill>
                        </a:rPr>
                        <a:t>DIFFERENCE</a:t>
                      </a:r>
                    </a:p>
                  </a:txBody>
                  <a:tcPr marL="0" marR="13345" marT="66721" marB="66721" anchor="ctr">
                    <a:lnL w="12700" cmpd="sng">
                      <a:noFill/>
                    </a:lnL>
                    <a:lnR w="12700" cmpd="sng">
                      <a:noFill/>
                    </a:lnR>
                    <a:lnT w="19050" cap="flat" cmpd="sng" algn="ctr">
                      <a:solidFill>
                        <a:schemeClr val="accent1"/>
                      </a:solidFill>
                      <a:prstDash val="solid"/>
                    </a:lnT>
                    <a:lnB w="38100" cmpd="sng">
                      <a:noFill/>
                    </a:lnB>
                    <a:noFill/>
                  </a:tcPr>
                </a:tc>
                <a:tc rowSpan="4">
                  <a:txBody>
                    <a:bodyPr/>
                    <a:lstStyle/>
                    <a:p>
                      <a:endParaRPr lang="en-US" sz="2300" b="1" cap="none" spc="30">
                        <a:solidFill>
                          <a:schemeClr val="tx1"/>
                        </a:solidFill>
                      </a:endParaRPr>
                    </a:p>
                  </a:txBody>
                  <a:tcPr marL="0" marR="13345" marT="66721" marB="66721"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3340718430"/>
                  </a:ext>
                </a:extLst>
              </a:tr>
              <a:tr h="424751">
                <a:tc>
                  <a:txBody>
                    <a:bodyPr/>
                    <a:lstStyle/>
                    <a:p>
                      <a:r>
                        <a:rPr lang="en-US" sz="1800" cap="none" spc="0">
                          <a:solidFill>
                            <a:schemeClr val="tx1"/>
                          </a:solidFill>
                        </a:rPr>
                        <a:t>MEN</a:t>
                      </a:r>
                    </a:p>
                  </a:txBody>
                  <a:tcPr marL="0" marR="133443" marT="66721" marB="66721">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800" cap="none" spc="0">
                          <a:solidFill>
                            <a:schemeClr val="tx1"/>
                          </a:solidFill>
                        </a:rPr>
                        <a:t>73.2%</a:t>
                      </a:r>
                    </a:p>
                  </a:txBody>
                  <a:tcPr marL="0" marR="133443" marT="66721" marB="66721">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800" cap="none" spc="0">
                          <a:solidFill>
                            <a:schemeClr val="tx1"/>
                          </a:solidFill>
                        </a:rPr>
                        <a:t>55.7%</a:t>
                      </a:r>
                    </a:p>
                  </a:txBody>
                  <a:tcPr marL="0" marR="133443" marT="66721" marB="66721">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800" cap="none" spc="0">
                          <a:solidFill>
                            <a:schemeClr val="tx1"/>
                          </a:solidFill>
                        </a:rPr>
                        <a:t>17.5%</a:t>
                      </a:r>
                    </a:p>
                  </a:txBody>
                  <a:tcPr marL="0" marR="133443" marT="66721" marB="66721">
                    <a:lnL w="12700" cmpd="sng">
                      <a:noFill/>
                      <a:prstDash val="solid"/>
                    </a:lnL>
                    <a:lnR w="38100" cmpd="sng">
                      <a:noFill/>
                    </a:lnR>
                    <a:lnT w="38100" cmpd="sng">
                      <a:noFill/>
                    </a:lnT>
                    <a:lnB w="9525" cap="flat" cmpd="sng" algn="ctr">
                      <a:solidFill>
                        <a:schemeClr val="accent1"/>
                      </a:solidFill>
                      <a:prstDash val="solid"/>
                    </a:lnB>
                    <a:noFill/>
                  </a:tcPr>
                </a:tc>
                <a:tc vMerge="1">
                  <a:txBody>
                    <a:bodyPr/>
                    <a:lstStyle/>
                    <a:p>
                      <a:endParaRPr lang="en-US"/>
                    </a:p>
                  </a:txBody>
                  <a:tcPr/>
                </a:tc>
                <a:extLst>
                  <a:ext uri="{0D108BD9-81ED-4DB2-BD59-A6C34878D82A}">
                    <a16:rowId xmlns:a16="http://schemas.microsoft.com/office/drawing/2014/main" val="3149924502"/>
                  </a:ext>
                </a:extLst>
              </a:tr>
              <a:tr h="424751">
                <a:tc>
                  <a:txBody>
                    <a:bodyPr/>
                    <a:lstStyle/>
                    <a:p>
                      <a:r>
                        <a:rPr lang="en-US" sz="1800" cap="none" spc="0">
                          <a:solidFill>
                            <a:srgbClr val="000000"/>
                          </a:solidFill>
                        </a:rPr>
                        <a:t>WOMEN</a:t>
                      </a:r>
                    </a:p>
                  </a:txBody>
                  <a:tcPr marL="66721" marR="133443" marT="66721" marB="66721">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800" cap="none" spc="0">
                          <a:solidFill>
                            <a:srgbClr val="000000"/>
                          </a:solidFill>
                        </a:rPr>
                        <a:t>77,6%</a:t>
                      </a:r>
                    </a:p>
                  </a:txBody>
                  <a:tcPr marL="66721" marR="133443" marT="66721" marB="66721">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800" cap="none" spc="0">
                          <a:solidFill>
                            <a:srgbClr val="000000"/>
                          </a:solidFill>
                        </a:rPr>
                        <a:t>61.4%</a:t>
                      </a:r>
                    </a:p>
                  </a:txBody>
                  <a:tcPr marL="66721" marR="133443" marT="66721" marB="66721">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800" cap="none" spc="0">
                          <a:solidFill>
                            <a:srgbClr val="000000"/>
                          </a:solidFill>
                        </a:rPr>
                        <a:t>16.2%</a:t>
                      </a:r>
                    </a:p>
                  </a:txBody>
                  <a:tcPr marL="66721" marR="133443" marT="66721" marB="66721">
                    <a:lnL w="12700" cmpd="sng">
                      <a:noFill/>
                      <a:prstDash val="solid"/>
                    </a:lnL>
                    <a:lnR w="38100" cmpd="sng">
                      <a:noFill/>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3633513940"/>
                  </a:ext>
                </a:extLst>
              </a:tr>
              <a:tr h="424751">
                <a:tc>
                  <a:txBody>
                    <a:bodyPr/>
                    <a:lstStyle/>
                    <a:p>
                      <a:r>
                        <a:rPr lang="en-US" sz="1800" cap="none" spc="0">
                          <a:solidFill>
                            <a:schemeClr val="tx1"/>
                          </a:solidFill>
                        </a:rPr>
                        <a:t>TOTAL</a:t>
                      </a:r>
                    </a:p>
                  </a:txBody>
                  <a:tcPr marL="0" marR="133443" marT="66721" marB="6672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800" cap="none" spc="0">
                          <a:solidFill>
                            <a:schemeClr val="tx1"/>
                          </a:solidFill>
                        </a:rPr>
                        <a:t>75,4%</a:t>
                      </a:r>
                    </a:p>
                  </a:txBody>
                  <a:tcPr marL="0" marR="133443" marT="66721" marB="6672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800" cap="none" spc="0">
                          <a:solidFill>
                            <a:schemeClr val="tx1"/>
                          </a:solidFill>
                        </a:rPr>
                        <a:t>58.5%</a:t>
                      </a:r>
                    </a:p>
                  </a:txBody>
                  <a:tcPr marL="0" marR="133443" marT="66721" marB="6672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800" cap="none" spc="0">
                          <a:solidFill>
                            <a:schemeClr val="tx1"/>
                          </a:solidFill>
                        </a:rPr>
                        <a:t>16.9 %</a:t>
                      </a:r>
                    </a:p>
                  </a:txBody>
                  <a:tcPr marL="0" marR="133443" marT="66721" marB="66721">
                    <a:lnL w="12700" cmpd="sng">
                      <a:noFill/>
                      <a:prstDash val="solid"/>
                    </a:lnL>
                    <a:lnR w="38100" cmpd="sng">
                      <a:noFill/>
                    </a:lnR>
                    <a:lnT w="12700" cmpd="sng">
                      <a:noFill/>
                      <a:prstDash val="solid"/>
                    </a:lnT>
                    <a:lnB w="12700" cmpd="sng">
                      <a:noFill/>
                      <a:prstDash val="solid"/>
                    </a:lnB>
                    <a:noFill/>
                  </a:tcPr>
                </a:tc>
                <a:tc vMerge="1">
                  <a:txBody>
                    <a:bodyPr/>
                    <a:lstStyle/>
                    <a:p>
                      <a:endParaRPr lang="en-US"/>
                    </a:p>
                  </a:txBody>
                  <a:tcPr/>
                </a:tc>
                <a:extLst>
                  <a:ext uri="{0D108BD9-81ED-4DB2-BD59-A6C34878D82A}">
                    <a16:rowId xmlns:a16="http://schemas.microsoft.com/office/drawing/2014/main" val="1306936696"/>
                  </a:ext>
                </a:extLst>
              </a:tr>
            </a:tbl>
          </a:graphicData>
        </a:graphic>
      </p:graphicFrame>
      <p:pic>
        <p:nvPicPr>
          <p:cNvPr id="4" name="Picture 3" descr="Logo&#10;&#10;Description automatically generated">
            <a:extLst>
              <a:ext uri="{FF2B5EF4-FFF2-40B4-BE49-F238E27FC236}">
                <a16:creationId xmlns:a16="http://schemas.microsoft.com/office/drawing/2014/main" id="{EB7AEAC2-8722-1D57-0D75-2668251487B0}"/>
              </a:ext>
            </a:extLst>
          </p:cNvPr>
          <p:cNvPicPr>
            <a:picLocks noChangeAspect="1"/>
          </p:cNvPicPr>
          <p:nvPr/>
        </p:nvPicPr>
        <p:blipFill>
          <a:blip r:embed="rId3"/>
          <a:stretch>
            <a:fillRect/>
          </a:stretch>
        </p:blipFill>
        <p:spPr>
          <a:xfrm>
            <a:off x="-6350" y="5734337"/>
            <a:ext cx="3170525" cy="66646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4CBAED0-ED31-E136-C4D0-774B0C7803AD}"/>
              </a:ext>
            </a:extLst>
          </p:cNvPr>
          <p:cNvPicPr>
            <a:picLocks noChangeAspect="1"/>
          </p:cNvPicPr>
          <p:nvPr/>
        </p:nvPicPr>
        <p:blipFill>
          <a:blip r:embed="rId4"/>
          <a:stretch>
            <a:fillRect/>
          </a:stretch>
        </p:blipFill>
        <p:spPr>
          <a:xfrm>
            <a:off x="11456209" y="5676265"/>
            <a:ext cx="644900" cy="644900"/>
          </a:xfrm>
          <a:prstGeom prst="rect">
            <a:avLst/>
          </a:prstGeom>
        </p:spPr>
      </p:pic>
    </p:spTree>
    <p:extLst>
      <p:ext uri="{BB962C8B-B14F-4D97-AF65-F5344CB8AC3E}">
        <p14:creationId xmlns:p14="http://schemas.microsoft.com/office/powerpoint/2010/main" val="186117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704610-E722-3B51-CF04-9BABB1CE9378}"/>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Severity of COVID-19 Contraction</a:t>
            </a:r>
          </a:p>
        </p:txBody>
      </p:sp>
      <p:graphicFrame>
        <p:nvGraphicFramePr>
          <p:cNvPr id="5" name="Content Placeholder 2">
            <a:extLst>
              <a:ext uri="{FF2B5EF4-FFF2-40B4-BE49-F238E27FC236}">
                <a16:creationId xmlns:a16="http://schemas.microsoft.com/office/drawing/2014/main" id="{82C0FEC1-B7B2-4CF7-138B-59C553F2EBEE}"/>
              </a:ext>
            </a:extLst>
          </p:cNvPr>
          <p:cNvGraphicFramePr>
            <a:graphicFrameLocks noGrp="1"/>
          </p:cNvGraphicFramePr>
          <p:nvPr>
            <p:ph idx="1"/>
            <p:extLst>
              <p:ext uri="{D42A27DB-BD31-4B8C-83A1-F6EECF244321}">
                <p14:modId xmlns:p14="http://schemas.microsoft.com/office/powerpoint/2010/main" val="158374024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279381F9-D165-46A3-4A78-F9EE1A806740}"/>
              </a:ext>
            </a:extLst>
          </p:cNvPr>
          <p:cNvPicPr>
            <a:picLocks noChangeAspect="1"/>
          </p:cNvPicPr>
          <p:nvPr/>
        </p:nvPicPr>
        <p:blipFill>
          <a:blip r:embed="rId8"/>
          <a:stretch>
            <a:fillRect/>
          </a:stretch>
        </p:blipFill>
        <p:spPr>
          <a:xfrm>
            <a:off x="0" y="6113432"/>
            <a:ext cx="3170525" cy="66646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9652601-7963-98C0-9501-18698CE8E559}"/>
              </a:ext>
            </a:extLst>
          </p:cNvPr>
          <p:cNvPicPr>
            <a:picLocks noChangeAspect="1"/>
          </p:cNvPicPr>
          <p:nvPr/>
        </p:nvPicPr>
        <p:blipFill>
          <a:blip r:embed="rId9"/>
          <a:stretch>
            <a:fillRect/>
          </a:stretch>
        </p:blipFill>
        <p:spPr>
          <a:xfrm>
            <a:off x="11462559" y="6055360"/>
            <a:ext cx="644900" cy="644900"/>
          </a:xfrm>
          <a:prstGeom prst="rect">
            <a:avLst/>
          </a:prstGeom>
        </p:spPr>
      </p:pic>
    </p:spTree>
    <p:extLst>
      <p:ext uri="{BB962C8B-B14F-4D97-AF65-F5344CB8AC3E}">
        <p14:creationId xmlns:p14="http://schemas.microsoft.com/office/powerpoint/2010/main" val="1692050455"/>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224A8935F52C4D90ED810D14D88C2C" ma:contentTypeVersion="5" ma:contentTypeDescription="Create a new document." ma:contentTypeScope="" ma:versionID="823b79d76c91ede8b52d4b0c6a43878e">
  <xsd:schema xmlns:xsd="http://www.w3.org/2001/XMLSchema" xmlns:xs="http://www.w3.org/2001/XMLSchema" xmlns:p="http://schemas.microsoft.com/office/2006/metadata/properties" xmlns:ns3="e12bb670-b792-4faf-8dce-96d2b725de7a" xmlns:ns4="2bc14bac-0013-4ec0-904f-b675185816d5" targetNamespace="http://schemas.microsoft.com/office/2006/metadata/properties" ma:root="true" ma:fieldsID="dd1a3cf9f2c9d80fd82fd9cef3539b53" ns3:_="" ns4:_="">
    <xsd:import namespace="e12bb670-b792-4faf-8dce-96d2b725de7a"/>
    <xsd:import namespace="2bc14bac-0013-4ec0-904f-b675185816d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bb670-b792-4faf-8dce-96d2b725d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c14bac-0013-4ec0-904f-b675185816d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F6F971-E81D-4B6E-8B54-EB2C3D598574}">
  <ds:schemaRefs>
    <ds:schemaRef ds:uri="2bc14bac-0013-4ec0-904f-b675185816d5"/>
    <ds:schemaRef ds:uri="e12bb670-b792-4faf-8dce-96d2b725de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2bc14bac-0013-4ec0-904f-b675185816d5"/>
    <ds:schemaRef ds:uri="e12bb670-b792-4faf-8dce-96d2b725de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{7D5C4FEE-5EB4-471D-9ABB-93E7735D5EEC}tf22712842_win32</Template>
  <TotalTime>16559</TotalTime>
  <Words>7038</Words>
  <Application>Microsoft Office PowerPoint</Application>
  <PresentationFormat>Widescreen</PresentationFormat>
  <Paragraphs>490</Paragraphs>
  <Slides>52</Slides>
  <Notes>51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MS Gothic</vt:lpstr>
      <vt:lpstr>Arial</vt:lpstr>
      <vt:lpstr>BlinkMacSystemFont</vt:lpstr>
      <vt:lpstr>Bookman Old Style</vt:lpstr>
      <vt:lpstr>Calibri</vt:lpstr>
      <vt:lpstr>Calibri Light</vt:lpstr>
      <vt:lpstr>Cambria</vt:lpstr>
      <vt:lpstr>Franklin Gothic Book</vt:lpstr>
      <vt:lpstr>Open Sans</vt:lpstr>
      <vt:lpstr>Roboto</vt:lpstr>
      <vt:lpstr>Times New Roman</vt:lpstr>
      <vt:lpstr>Wingdings</vt:lpstr>
      <vt:lpstr>1_RetrospectVTI</vt:lpstr>
      <vt:lpstr>PowerPoint Presentation</vt:lpstr>
      <vt:lpstr>COVID-19 Vaccine Hesitancy: Breaking Barriers and Building Health</vt:lpstr>
      <vt:lpstr>Landscape of COVID-19 Infections in the US</vt:lpstr>
      <vt:lpstr>National  Vaccination Rates</vt:lpstr>
      <vt:lpstr>Vaccine Efficacy: Hospitalizations and Death Rates (As of Aug. 8, 2022)</vt:lpstr>
      <vt:lpstr>State-Specific COVID-19 Trackers</vt:lpstr>
      <vt:lpstr>Vaccinated vs. Unvaccinated </vt:lpstr>
      <vt:lpstr>Rural Area Vaccination Rate % Upon Receiving a First Primary Dose </vt:lpstr>
      <vt:lpstr>Severity of COVID-19 Contraction</vt:lpstr>
      <vt:lpstr>Vaccine Uptake Amongst Populations</vt:lpstr>
      <vt:lpstr>A Review of COVID-19 Vaccination Types</vt:lpstr>
      <vt:lpstr>Novavax COVID-19, Adjuvanted Vaccine </vt:lpstr>
      <vt:lpstr>COVID-19 vaccines for infants &amp; children: 6 months to under 5 years</vt:lpstr>
      <vt:lpstr>Oral Medications</vt:lpstr>
      <vt:lpstr>PowerPoint Presentation</vt:lpstr>
      <vt:lpstr>Who Should Get Vaccinated?</vt:lpstr>
      <vt:lpstr>COVID-19 Vaccine Contraindications</vt:lpstr>
      <vt:lpstr>COVID-19 Vaccine Precautions</vt:lpstr>
      <vt:lpstr>Potential Vaccine Side Effects</vt:lpstr>
      <vt:lpstr>Severe Reactions After Vaccination Are Rare</vt:lpstr>
      <vt:lpstr>Common Side Effects Post-Vaccination </vt:lpstr>
      <vt:lpstr>Antibody Testing</vt:lpstr>
      <vt:lpstr>Vaccination: To Be or Not to Be?</vt:lpstr>
      <vt:lpstr>Defining Inaccurate Sources of Information </vt:lpstr>
      <vt:lpstr>Myths Around COVID-19 Vaccine</vt:lpstr>
      <vt:lpstr>Vaccine Hesitancy: Categorization</vt:lpstr>
      <vt:lpstr>Risk Perception: the potential for a negative future outcome  (World Health Organization)</vt:lpstr>
      <vt:lpstr>The Power of Relationship in Vaccine Hesitancy and Patient Behavior Change:  Partnering with Patients &amp; Evidence-Based Science to Inspire Change.</vt:lpstr>
      <vt:lpstr>Transtheoretical Stages of Change</vt:lpstr>
      <vt:lpstr>Social Learning Theory: Understanding Vaccine Hesitancy</vt:lpstr>
      <vt:lpstr>The Trusted Physician-Patient Relationship Sets the Stage for Health &amp; Wellness     The Physician’s Role as an Invested Participant in Patients’ Health Outcomes</vt:lpstr>
      <vt:lpstr>Practicing Presence and Pausing During Patient Interactions= A Learned Skillset</vt:lpstr>
      <vt:lpstr>Mirror Neurons &amp; Nonverbal Attunement: A Model of Empathic Communication</vt:lpstr>
      <vt:lpstr>Key Element of Trusting Relationships:  How Physicians Make the Patient Feel</vt:lpstr>
      <vt:lpstr>Trust= (Intimacy x Physician Competency)/ Condition Risk (Napier Group, Pennsylvia)</vt:lpstr>
      <vt:lpstr>Asking Permission to Talk about COVID-19 Vaccination</vt:lpstr>
      <vt:lpstr>Understanding the mind of the Patient: Habit, Beliefs, and Unconscious Patterns</vt:lpstr>
      <vt:lpstr>Motivational Interviewing: Cultivating a Safe, Empathic Environment to Understand Patients’ Salient Health Goals</vt:lpstr>
      <vt:lpstr>Motivational Interviewing: Addressing the Spiritual Component &amp; Attitudinal Message</vt:lpstr>
      <vt:lpstr>Words Have Power &amp; the Ability to Alter Outcomes </vt:lpstr>
      <vt:lpstr>Dialogue: OARS Method of Motivational Interviewing</vt:lpstr>
      <vt:lpstr>The Value of Repeating Back Patient’s Reflections and Concerns</vt:lpstr>
      <vt:lpstr>Assessing &amp; Developing Motivation</vt:lpstr>
      <vt:lpstr>Goal: Patient Empowerment to Facilitate Wellness Choices &amp; COVID-19 Mitigation</vt:lpstr>
      <vt:lpstr>PowerPoint Presentation</vt:lpstr>
      <vt:lpstr>References</vt:lpstr>
      <vt:lpstr>References</vt:lpstr>
      <vt:lpstr>References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Vaccine Hesitancy: Breaking Barriers and Building Health</dc:title>
  <dc:creator>Jastremski, Heather</dc:creator>
  <cp:lastModifiedBy>Brenda Dill</cp:lastModifiedBy>
  <cp:revision>19</cp:revision>
  <dcterms:created xsi:type="dcterms:W3CDTF">2022-06-06T20:17:09Z</dcterms:created>
  <dcterms:modified xsi:type="dcterms:W3CDTF">2022-10-12T16:31:18Z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0x0101009C224A8935F52C4D90ED810D14D88C2C</vt:lpwstr>
  </property>
</Properties>
</file>